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1"/>
  </p:notesMasterIdLst>
  <p:sldIdLst>
    <p:sldId id="256" r:id="rId2"/>
    <p:sldId id="368" r:id="rId3"/>
    <p:sldId id="376" r:id="rId4"/>
    <p:sldId id="369" r:id="rId5"/>
    <p:sldId id="567" r:id="rId6"/>
    <p:sldId id="337" r:id="rId7"/>
    <p:sldId id="338" r:id="rId8"/>
    <p:sldId id="339" r:id="rId9"/>
    <p:sldId id="351" r:id="rId10"/>
    <p:sldId id="370" r:id="rId11"/>
    <p:sldId id="371" r:id="rId12"/>
    <p:sldId id="373" r:id="rId13"/>
    <p:sldId id="372" r:id="rId14"/>
    <p:sldId id="374" r:id="rId15"/>
    <p:sldId id="354" r:id="rId16"/>
    <p:sldId id="355" r:id="rId17"/>
    <p:sldId id="615" r:id="rId18"/>
    <p:sldId id="359" r:id="rId19"/>
    <p:sldId id="360" r:id="rId20"/>
    <p:sldId id="361" r:id="rId21"/>
    <p:sldId id="363" r:id="rId22"/>
    <p:sldId id="364" r:id="rId23"/>
    <p:sldId id="404" r:id="rId24"/>
    <p:sldId id="405" r:id="rId25"/>
    <p:sldId id="411" r:id="rId26"/>
    <p:sldId id="527" r:id="rId27"/>
    <p:sldId id="408" r:id="rId28"/>
    <p:sldId id="526" r:id="rId29"/>
    <p:sldId id="406" r:id="rId30"/>
    <p:sldId id="407" r:id="rId31"/>
    <p:sldId id="409" r:id="rId32"/>
    <p:sldId id="362" r:id="rId33"/>
    <p:sldId id="356" r:id="rId34"/>
    <p:sldId id="357" r:id="rId35"/>
    <p:sldId id="365" r:id="rId36"/>
    <p:sldId id="389" r:id="rId37"/>
    <p:sldId id="387" r:id="rId38"/>
    <p:sldId id="390" r:id="rId39"/>
    <p:sldId id="393" r:id="rId40"/>
    <p:sldId id="394" r:id="rId41"/>
    <p:sldId id="391" r:id="rId42"/>
    <p:sldId id="392" r:id="rId43"/>
    <p:sldId id="396" r:id="rId44"/>
    <p:sldId id="397" r:id="rId45"/>
    <p:sldId id="398" r:id="rId46"/>
    <p:sldId id="388" r:id="rId47"/>
    <p:sldId id="366" r:id="rId48"/>
    <p:sldId id="367" r:id="rId49"/>
    <p:sldId id="333" r:id="rId50"/>
    <p:sldId id="382" r:id="rId51"/>
    <p:sldId id="383" r:id="rId52"/>
    <p:sldId id="384" r:id="rId53"/>
    <p:sldId id="385" r:id="rId54"/>
    <p:sldId id="386"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435" r:id="rId79"/>
    <p:sldId id="436" r:id="rId80"/>
    <p:sldId id="437" r:id="rId81"/>
    <p:sldId id="438" r:id="rId82"/>
    <p:sldId id="439" r:id="rId83"/>
    <p:sldId id="440" r:id="rId84"/>
    <p:sldId id="441" r:id="rId85"/>
    <p:sldId id="442" r:id="rId86"/>
    <p:sldId id="443" r:id="rId87"/>
    <p:sldId id="471" r:id="rId88"/>
    <p:sldId id="444" r:id="rId89"/>
    <p:sldId id="610" r:id="rId90"/>
    <p:sldId id="611" r:id="rId91"/>
    <p:sldId id="445" r:id="rId92"/>
    <p:sldId id="446" r:id="rId93"/>
    <p:sldId id="447" r:id="rId94"/>
    <p:sldId id="448" r:id="rId95"/>
    <p:sldId id="449" r:id="rId96"/>
    <p:sldId id="450" r:id="rId97"/>
    <p:sldId id="451" r:id="rId98"/>
    <p:sldId id="609" r:id="rId99"/>
    <p:sldId id="452" r:id="rId100"/>
    <p:sldId id="453" r:id="rId101"/>
    <p:sldId id="454" r:id="rId102"/>
    <p:sldId id="455" r:id="rId103"/>
    <p:sldId id="456" r:id="rId104"/>
    <p:sldId id="457" r:id="rId105"/>
    <p:sldId id="458" r:id="rId106"/>
    <p:sldId id="459" r:id="rId107"/>
    <p:sldId id="461" r:id="rId108"/>
    <p:sldId id="460" r:id="rId109"/>
    <p:sldId id="462" r:id="rId110"/>
    <p:sldId id="464" r:id="rId111"/>
    <p:sldId id="467" r:id="rId112"/>
    <p:sldId id="468" r:id="rId113"/>
    <p:sldId id="469" r:id="rId114"/>
    <p:sldId id="344" r:id="rId115"/>
    <p:sldId id="470" r:id="rId116"/>
    <p:sldId id="472" r:id="rId117"/>
    <p:sldId id="473" r:id="rId118"/>
    <p:sldId id="474" r:id="rId119"/>
    <p:sldId id="341" r:id="rId120"/>
    <p:sldId id="378" r:id="rId121"/>
    <p:sldId id="352" r:id="rId122"/>
    <p:sldId id="340" r:id="rId123"/>
    <p:sldId id="475" r:id="rId124"/>
    <p:sldId id="497" r:id="rId125"/>
    <p:sldId id="487" r:id="rId126"/>
    <p:sldId id="488" r:id="rId127"/>
    <p:sldId id="509" r:id="rId128"/>
    <p:sldId id="486" r:id="rId129"/>
    <p:sldId id="510" r:id="rId130"/>
    <p:sldId id="511" r:id="rId131"/>
    <p:sldId id="512" r:id="rId132"/>
    <p:sldId id="513" r:id="rId133"/>
    <p:sldId id="514" r:id="rId134"/>
    <p:sldId id="515" r:id="rId135"/>
    <p:sldId id="519" r:id="rId136"/>
    <p:sldId id="516" r:id="rId137"/>
    <p:sldId id="520" r:id="rId138"/>
    <p:sldId id="521" r:id="rId139"/>
    <p:sldId id="612" r:id="rId140"/>
    <p:sldId id="613" r:id="rId141"/>
    <p:sldId id="614" r:id="rId142"/>
    <p:sldId id="522" r:id="rId143"/>
    <p:sldId id="518" r:id="rId144"/>
    <p:sldId id="499" r:id="rId145"/>
    <p:sldId id="588" r:id="rId146"/>
    <p:sldId id="485" r:id="rId147"/>
    <p:sldId id="587" r:id="rId148"/>
    <p:sldId id="506" r:id="rId149"/>
    <p:sldId id="507" r:id="rId150"/>
    <p:sldId id="508" r:id="rId151"/>
    <p:sldId id="498" r:id="rId152"/>
    <p:sldId id="500" r:id="rId153"/>
    <p:sldId id="586" r:id="rId154"/>
    <p:sldId id="501" r:id="rId155"/>
    <p:sldId id="523" r:id="rId156"/>
    <p:sldId id="524" r:id="rId157"/>
    <p:sldId id="525" r:id="rId158"/>
    <p:sldId id="502" r:id="rId159"/>
    <p:sldId id="538" r:id="rId160"/>
    <p:sldId id="503" r:id="rId161"/>
    <p:sldId id="530" r:id="rId162"/>
    <p:sldId id="528" r:id="rId163"/>
    <p:sldId id="529" r:id="rId164"/>
    <p:sldId id="531" r:id="rId165"/>
    <p:sldId id="532" r:id="rId166"/>
    <p:sldId id="533" r:id="rId167"/>
    <p:sldId id="534" r:id="rId168"/>
    <p:sldId id="535" r:id="rId169"/>
    <p:sldId id="536" r:id="rId170"/>
    <p:sldId id="539" r:id="rId171"/>
    <p:sldId id="537" r:id="rId172"/>
    <p:sldId id="540" r:id="rId173"/>
    <p:sldId id="541" r:id="rId174"/>
    <p:sldId id="542" r:id="rId175"/>
    <p:sldId id="543" r:id="rId176"/>
    <p:sldId id="544" r:id="rId177"/>
    <p:sldId id="545" r:id="rId178"/>
    <p:sldId id="546" r:id="rId179"/>
    <p:sldId id="547" r:id="rId180"/>
    <p:sldId id="548" r:id="rId181"/>
    <p:sldId id="563" r:id="rId182"/>
    <p:sldId id="552" r:id="rId183"/>
    <p:sldId id="549" r:id="rId184"/>
    <p:sldId id="550" r:id="rId185"/>
    <p:sldId id="564" r:id="rId186"/>
    <p:sldId id="565" r:id="rId187"/>
    <p:sldId id="551" r:id="rId188"/>
    <p:sldId id="589" r:id="rId189"/>
    <p:sldId id="591" r:id="rId190"/>
    <p:sldId id="590" r:id="rId191"/>
    <p:sldId id="592" r:id="rId192"/>
    <p:sldId id="593" r:id="rId193"/>
    <p:sldId id="594" r:id="rId194"/>
    <p:sldId id="595" r:id="rId195"/>
    <p:sldId id="504" r:id="rId196"/>
    <p:sldId id="554" r:id="rId197"/>
    <p:sldId id="555" r:id="rId198"/>
    <p:sldId id="566" r:id="rId199"/>
    <p:sldId id="557" r:id="rId2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E97" id="{72B8553F-E0E9-4C73-A0F7-9F41EA297ABE}">
          <p14:sldIdLst>
            <p14:sldId id="256"/>
            <p14:sldId id="368"/>
            <p14:sldId id="376"/>
            <p14:sldId id="369"/>
            <p14:sldId id="567"/>
            <p14:sldId id="337"/>
            <p14:sldId id="338"/>
            <p14:sldId id="339"/>
            <p14:sldId id="351"/>
            <p14:sldId id="370"/>
            <p14:sldId id="371"/>
            <p14:sldId id="373"/>
            <p14:sldId id="372"/>
            <p14:sldId id="374"/>
            <p14:sldId id="354"/>
            <p14:sldId id="355"/>
            <p14:sldId id="615"/>
            <p14:sldId id="359"/>
            <p14:sldId id="360"/>
            <p14:sldId id="361"/>
            <p14:sldId id="363"/>
            <p14:sldId id="364"/>
            <p14:sldId id="404"/>
            <p14:sldId id="405"/>
            <p14:sldId id="411"/>
            <p14:sldId id="527"/>
            <p14:sldId id="408"/>
            <p14:sldId id="526"/>
            <p14:sldId id="406"/>
            <p14:sldId id="407"/>
            <p14:sldId id="409"/>
            <p14:sldId id="362"/>
            <p14:sldId id="356"/>
            <p14:sldId id="357"/>
            <p14:sldId id="365"/>
            <p14:sldId id="389"/>
            <p14:sldId id="387"/>
            <p14:sldId id="390"/>
            <p14:sldId id="393"/>
            <p14:sldId id="394"/>
            <p14:sldId id="391"/>
            <p14:sldId id="392"/>
            <p14:sldId id="396"/>
            <p14:sldId id="397"/>
            <p14:sldId id="398"/>
            <p14:sldId id="388"/>
            <p14:sldId id="366"/>
            <p14:sldId id="367"/>
            <p14:sldId id="333"/>
            <p14:sldId id="382"/>
            <p14:sldId id="383"/>
            <p14:sldId id="384"/>
            <p14:sldId id="385"/>
            <p14:sldId id="386"/>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71"/>
            <p14:sldId id="444"/>
            <p14:sldId id="610"/>
            <p14:sldId id="611"/>
            <p14:sldId id="445"/>
            <p14:sldId id="446"/>
            <p14:sldId id="447"/>
            <p14:sldId id="448"/>
            <p14:sldId id="449"/>
            <p14:sldId id="450"/>
            <p14:sldId id="451"/>
            <p14:sldId id="609"/>
            <p14:sldId id="452"/>
            <p14:sldId id="453"/>
            <p14:sldId id="454"/>
            <p14:sldId id="455"/>
            <p14:sldId id="456"/>
            <p14:sldId id="457"/>
            <p14:sldId id="458"/>
            <p14:sldId id="459"/>
            <p14:sldId id="461"/>
            <p14:sldId id="460"/>
            <p14:sldId id="462"/>
            <p14:sldId id="464"/>
            <p14:sldId id="467"/>
            <p14:sldId id="468"/>
            <p14:sldId id="469"/>
            <p14:sldId id="344"/>
            <p14:sldId id="470"/>
            <p14:sldId id="472"/>
            <p14:sldId id="473"/>
            <p14:sldId id="474"/>
            <p14:sldId id="341"/>
            <p14:sldId id="378"/>
            <p14:sldId id="352"/>
            <p14:sldId id="340"/>
            <p14:sldId id="475"/>
            <p14:sldId id="497"/>
            <p14:sldId id="487"/>
            <p14:sldId id="488"/>
            <p14:sldId id="509"/>
            <p14:sldId id="486"/>
            <p14:sldId id="510"/>
            <p14:sldId id="511"/>
            <p14:sldId id="512"/>
            <p14:sldId id="513"/>
            <p14:sldId id="514"/>
            <p14:sldId id="515"/>
            <p14:sldId id="519"/>
            <p14:sldId id="516"/>
            <p14:sldId id="520"/>
            <p14:sldId id="521"/>
            <p14:sldId id="612"/>
            <p14:sldId id="613"/>
            <p14:sldId id="614"/>
            <p14:sldId id="522"/>
            <p14:sldId id="518"/>
            <p14:sldId id="499"/>
            <p14:sldId id="588"/>
            <p14:sldId id="485"/>
            <p14:sldId id="587"/>
            <p14:sldId id="506"/>
            <p14:sldId id="507"/>
            <p14:sldId id="508"/>
            <p14:sldId id="498"/>
            <p14:sldId id="500"/>
            <p14:sldId id="586"/>
            <p14:sldId id="501"/>
            <p14:sldId id="523"/>
            <p14:sldId id="524"/>
            <p14:sldId id="525"/>
            <p14:sldId id="502"/>
            <p14:sldId id="538"/>
            <p14:sldId id="503"/>
            <p14:sldId id="530"/>
            <p14:sldId id="528"/>
            <p14:sldId id="529"/>
            <p14:sldId id="531"/>
            <p14:sldId id="532"/>
            <p14:sldId id="533"/>
            <p14:sldId id="534"/>
            <p14:sldId id="535"/>
            <p14:sldId id="536"/>
            <p14:sldId id="539"/>
            <p14:sldId id="537"/>
            <p14:sldId id="540"/>
            <p14:sldId id="541"/>
            <p14:sldId id="542"/>
            <p14:sldId id="543"/>
            <p14:sldId id="544"/>
            <p14:sldId id="545"/>
            <p14:sldId id="546"/>
            <p14:sldId id="547"/>
            <p14:sldId id="548"/>
            <p14:sldId id="563"/>
            <p14:sldId id="552"/>
            <p14:sldId id="549"/>
            <p14:sldId id="550"/>
            <p14:sldId id="564"/>
            <p14:sldId id="565"/>
            <p14:sldId id="551"/>
            <p14:sldId id="589"/>
            <p14:sldId id="591"/>
            <p14:sldId id="590"/>
            <p14:sldId id="592"/>
            <p14:sldId id="593"/>
            <p14:sldId id="594"/>
            <p14:sldId id="595"/>
            <p14:sldId id="504"/>
            <p14:sldId id="554"/>
            <p14:sldId id="555"/>
            <p14:sldId id="566"/>
            <p14:sldId id="5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1" autoAdjust="0"/>
    <p:restoredTop sz="76996" autoAdjust="0"/>
  </p:normalViewPr>
  <p:slideViewPr>
    <p:cSldViewPr snapToGrid="0">
      <p:cViewPr varScale="1">
        <p:scale>
          <a:sx n="106" d="100"/>
          <a:sy n="106" d="100"/>
        </p:scale>
        <p:origin x="142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D2E8FE-2EB0-4877-BA12-610F08E9FC6F}" type="doc">
      <dgm:prSet loTypeId="urn:microsoft.com/office/officeart/2005/8/layout/hierarchy1" loCatId="Inbox" qsTypeId="urn:microsoft.com/office/officeart/2005/8/quickstyle/simple1" qsCatId="simple" csTypeId="urn:microsoft.com/office/officeart/2005/8/colors/colorful2" csCatId="colorful" phldr="1"/>
      <dgm:spPr/>
      <dgm:t>
        <a:bodyPr/>
        <a:lstStyle/>
        <a:p>
          <a:endParaRPr lang="en-US"/>
        </a:p>
      </dgm:t>
    </dgm:pt>
    <dgm:pt modelId="{008EF316-1A05-477D-9583-C5A48E57CA75}">
      <dgm:prSet/>
      <dgm:spPr/>
      <dgm:t>
        <a:bodyPr/>
        <a:lstStyle/>
        <a:p>
          <a:r>
            <a:rPr lang="zh-CN" altLang="en-US" dirty="0"/>
            <a:t>硬件复位</a:t>
          </a:r>
          <a:endParaRPr lang="en-US" dirty="0"/>
        </a:p>
      </dgm:t>
    </dgm:pt>
    <dgm:pt modelId="{0C9FBADC-BB42-4F49-8A98-FBAEDBE641DF}" type="parTrans" cxnId="{6849589B-88E0-48ED-A2F2-7F8B08F9F667}">
      <dgm:prSet/>
      <dgm:spPr/>
      <dgm:t>
        <a:bodyPr/>
        <a:lstStyle/>
        <a:p>
          <a:endParaRPr lang="en-US"/>
        </a:p>
      </dgm:t>
    </dgm:pt>
    <dgm:pt modelId="{B0A13E8B-8E6B-4D88-AA60-8D5BCB23A93A}" type="sibTrans" cxnId="{6849589B-88E0-48ED-A2F2-7F8B08F9F667}">
      <dgm:prSet/>
      <dgm:spPr/>
      <dgm:t>
        <a:bodyPr/>
        <a:lstStyle/>
        <a:p>
          <a:endParaRPr lang="en-US"/>
        </a:p>
      </dgm:t>
    </dgm:pt>
    <dgm:pt modelId="{7C10251C-EBA6-4B52-9373-CEDAA8EDD6BE}">
      <dgm:prSet/>
      <dgm:spPr/>
      <dgm:t>
        <a:bodyPr/>
        <a:lstStyle/>
        <a:p>
          <a:r>
            <a:rPr lang="en-US"/>
            <a:t>1</a:t>
          </a:r>
          <a:r>
            <a:rPr lang="zh-CN"/>
            <a:t>、从地址 </a:t>
          </a:r>
          <a:r>
            <a:rPr lang="en-US"/>
            <a:t>0x0000,0000 </a:t>
          </a:r>
          <a:r>
            <a:rPr lang="zh-CN"/>
            <a:t>处取出</a:t>
          </a:r>
          <a:r>
            <a:rPr lang="en-US"/>
            <a:t>MSP </a:t>
          </a:r>
          <a:r>
            <a:rPr lang="zh-CN"/>
            <a:t>的初始值。</a:t>
          </a:r>
          <a:endParaRPr lang="en-US"/>
        </a:p>
      </dgm:t>
    </dgm:pt>
    <dgm:pt modelId="{515150E7-2C92-4E30-8F24-97CD9194DB77}" type="parTrans" cxnId="{1D675325-2202-4765-9DF6-81B4E69B2BF1}">
      <dgm:prSet/>
      <dgm:spPr/>
      <dgm:t>
        <a:bodyPr/>
        <a:lstStyle/>
        <a:p>
          <a:endParaRPr lang="en-US"/>
        </a:p>
      </dgm:t>
    </dgm:pt>
    <dgm:pt modelId="{078B87B8-82D9-4875-8CD9-C6D858B50581}" type="sibTrans" cxnId="{1D675325-2202-4765-9DF6-81B4E69B2BF1}">
      <dgm:prSet/>
      <dgm:spPr/>
      <dgm:t>
        <a:bodyPr/>
        <a:lstStyle/>
        <a:p>
          <a:endParaRPr lang="en-US"/>
        </a:p>
      </dgm:t>
    </dgm:pt>
    <dgm:pt modelId="{FBE9BFB0-5F34-4EEE-8FFD-A61292FAC797}">
      <dgm:prSet/>
      <dgm:spPr/>
      <dgm:t>
        <a:bodyPr/>
        <a:lstStyle/>
        <a:p>
          <a:r>
            <a:rPr lang="en-US" dirty="0"/>
            <a:t>2</a:t>
          </a:r>
          <a:r>
            <a:rPr lang="zh-CN" dirty="0"/>
            <a:t>、从地址 </a:t>
          </a:r>
          <a:r>
            <a:rPr lang="en-US" dirty="0"/>
            <a:t>0x0000,0004 </a:t>
          </a:r>
          <a:r>
            <a:rPr lang="zh-CN" dirty="0"/>
            <a:t>处取出</a:t>
          </a:r>
          <a:r>
            <a:rPr lang="en-US" dirty="0"/>
            <a:t>PC </a:t>
          </a:r>
          <a:r>
            <a:rPr lang="zh-CN" dirty="0"/>
            <a:t>的初始值</a:t>
          </a:r>
          <a:r>
            <a:rPr lang="en-US" dirty="0"/>
            <a:t>——</a:t>
          </a:r>
          <a:r>
            <a:rPr lang="zh-CN" dirty="0"/>
            <a:t>这个值是复位向量，</a:t>
          </a:r>
          <a:r>
            <a:rPr lang="en-US" dirty="0"/>
            <a:t>LSB </a:t>
          </a:r>
          <a:r>
            <a:rPr lang="zh-CN" dirty="0"/>
            <a:t>必须是</a:t>
          </a:r>
          <a:r>
            <a:rPr lang="en-US" dirty="0"/>
            <a:t>1</a:t>
          </a:r>
          <a:r>
            <a:rPr lang="zh-CN" dirty="0"/>
            <a:t>。然后从这个值所对应的地址处取指。</a:t>
          </a:r>
          <a:endParaRPr lang="en-US" dirty="0"/>
        </a:p>
      </dgm:t>
    </dgm:pt>
    <dgm:pt modelId="{D5B4BD14-1B4C-4165-ADAE-1BB402F40605}" type="parTrans" cxnId="{F9FD1D50-2EA9-4855-A005-D796FBA7460D}">
      <dgm:prSet/>
      <dgm:spPr/>
      <dgm:t>
        <a:bodyPr/>
        <a:lstStyle/>
        <a:p>
          <a:endParaRPr lang="en-US"/>
        </a:p>
      </dgm:t>
    </dgm:pt>
    <dgm:pt modelId="{83AD8B17-B5FE-4487-86DF-8567F4F954EA}" type="sibTrans" cxnId="{F9FD1D50-2EA9-4855-A005-D796FBA7460D}">
      <dgm:prSet/>
      <dgm:spPr/>
      <dgm:t>
        <a:bodyPr/>
        <a:lstStyle/>
        <a:p>
          <a:endParaRPr lang="en-US"/>
        </a:p>
      </dgm:t>
    </dgm:pt>
    <dgm:pt modelId="{4CCA2F58-7159-46D5-A8EA-F77F660323EE}" type="pres">
      <dgm:prSet presAssocID="{C1D2E8FE-2EB0-4877-BA12-610F08E9FC6F}" presName="hierChild1" presStyleCnt="0">
        <dgm:presLayoutVars>
          <dgm:chPref val="1"/>
          <dgm:dir/>
          <dgm:animOne val="branch"/>
          <dgm:animLvl val="lvl"/>
          <dgm:resizeHandles/>
        </dgm:presLayoutVars>
      </dgm:prSet>
      <dgm:spPr/>
    </dgm:pt>
    <dgm:pt modelId="{13FD9AFE-4362-4818-ADD1-413211C97BF5}" type="pres">
      <dgm:prSet presAssocID="{008EF316-1A05-477D-9583-C5A48E57CA75}" presName="hierRoot1" presStyleCnt="0"/>
      <dgm:spPr/>
    </dgm:pt>
    <dgm:pt modelId="{4D8B3BDB-6345-4B1C-9008-67CD340F41D9}" type="pres">
      <dgm:prSet presAssocID="{008EF316-1A05-477D-9583-C5A48E57CA75}" presName="composite" presStyleCnt="0"/>
      <dgm:spPr/>
    </dgm:pt>
    <dgm:pt modelId="{1CFD1996-D517-470F-B3F4-9CB8730B8F60}" type="pres">
      <dgm:prSet presAssocID="{008EF316-1A05-477D-9583-C5A48E57CA75}" presName="background" presStyleLbl="node0" presStyleIdx="0" presStyleCnt="3"/>
      <dgm:spPr/>
    </dgm:pt>
    <dgm:pt modelId="{6842097F-33F7-48F2-81ED-0FFC746BDDBC}" type="pres">
      <dgm:prSet presAssocID="{008EF316-1A05-477D-9583-C5A48E57CA75}" presName="text" presStyleLbl="fgAcc0" presStyleIdx="0" presStyleCnt="3">
        <dgm:presLayoutVars>
          <dgm:chPref val="3"/>
        </dgm:presLayoutVars>
      </dgm:prSet>
      <dgm:spPr/>
    </dgm:pt>
    <dgm:pt modelId="{76CEF427-1CB1-4D90-82D0-EFE439960244}" type="pres">
      <dgm:prSet presAssocID="{008EF316-1A05-477D-9583-C5A48E57CA75}" presName="hierChild2" presStyleCnt="0"/>
      <dgm:spPr/>
    </dgm:pt>
    <dgm:pt modelId="{1924B4DB-844D-45BA-998A-89FE281AF2DE}" type="pres">
      <dgm:prSet presAssocID="{7C10251C-EBA6-4B52-9373-CEDAA8EDD6BE}" presName="hierRoot1" presStyleCnt="0"/>
      <dgm:spPr/>
    </dgm:pt>
    <dgm:pt modelId="{CD907DFD-CCAB-46CF-9EC1-66D75B153D31}" type="pres">
      <dgm:prSet presAssocID="{7C10251C-EBA6-4B52-9373-CEDAA8EDD6BE}" presName="composite" presStyleCnt="0"/>
      <dgm:spPr/>
    </dgm:pt>
    <dgm:pt modelId="{C4B0D439-8D19-4C42-A546-484F21B18266}" type="pres">
      <dgm:prSet presAssocID="{7C10251C-EBA6-4B52-9373-CEDAA8EDD6BE}" presName="background" presStyleLbl="node0" presStyleIdx="1" presStyleCnt="3"/>
      <dgm:spPr/>
    </dgm:pt>
    <dgm:pt modelId="{2F0880E0-F6B0-4229-BE31-CD673A8E978A}" type="pres">
      <dgm:prSet presAssocID="{7C10251C-EBA6-4B52-9373-CEDAA8EDD6BE}" presName="text" presStyleLbl="fgAcc0" presStyleIdx="1" presStyleCnt="3">
        <dgm:presLayoutVars>
          <dgm:chPref val="3"/>
        </dgm:presLayoutVars>
      </dgm:prSet>
      <dgm:spPr/>
    </dgm:pt>
    <dgm:pt modelId="{F32C59A8-92FB-436A-A1D2-AA43913D6612}" type="pres">
      <dgm:prSet presAssocID="{7C10251C-EBA6-4B52-9373-CEDAA8EDD6BE}" presName="hierChild2" presStyleCnt="0"/>
      <dgm:spPr/>
    </dgm:pt>
    <dgm:pt modelId="{6BCADFE1-FB9F-4C46-A357-8AD0273DAC9D}" type="pres">
      <dgm:prSet presAssocID="{FBE9BFB0-5F34-4EEE-8FFD-A61292FAC797}" presName="hierRoot1" presStyleCnt="0"/>
      <dgm:spPr/>
    </dgm:pt>
    <dgm:pt modelId="{24C4FB01-CB01-419C-BB5A-9C9CB3D006AB}" type="pres">
      <dgm:prSet presAssocID="{FBE9BFB0-5F34-4EEE-8FFD-A61292FAC797}" presName="composite" presStyleCnt="0"/>
      <dgm:spPr/>
    </dgm:pt>
    <dgm:pt modelId="{97EA3272-7AA2-4B1C-9400-77EF1C41D2A2}" type="pres">
      <dgm:prSet presAssocID="{FBE9BFB0-5F34-4EEE-8FFD-A61292FAC797}" presName="background" presStyleLbl="node0" presStyleIdx="2" presStyleCnt="3"/>
      <dgm:spPr/>
    </dgm:pt>
    <dgm:pt modelId="{F2D96779-E78D-4A70-AB64-B36F753F6DAC}" type="pres">
      <dgm:prSet presAssocID="{FBE9BFB0-5F34-4EEE-8FFD-A61292FAC797}" presName="text" presStyleLbl="fgAcc0" presStyleIdx="2" presStyleCnt="3">
        <dgm:presLayoutVars>
          <dgm:chPref val="3"/>
        </dgm:presLayoutVars>
      </dgm:prSet>
      <dgm:spPr/>
    </dgm:pt>
    <dgm:pt modelId="{71684066-1E5D-4C0F-82D3-A287122C5104}" type="pres">
      <dgm:prSet presAssocID="{FBE9BFB0-5F34-4EEE-8FFD-A61292FAC797}" presName="hierChild2" presStyleCnt="0"/>
      <dgm:spPr/>
    </dgm:pt>
  </dgm:ptLst>
  <dgm:cxnLst>
    <dgm:cxn modelId="{1D675325-2202-4765-9DF6-81B4E69B2BF1}" srcId="{C1D2E8FE-2EB0-4877-BA12-610F08E9FC6F}" destId="{7C10251C-EBA6-4B52-9373-CEDAA8EDD6BE}" srcOrd="1" destOrd="0" parTransId="{515150E7-2C92-4E30-8F24-97CD9194DB77}" sibTransId="{078B87B8-82D9-4875-8CD9-C6D858B50581}"/>
    <dgm:cxn modelId="{F900A63A-AD9B-44A9-8414-4A1508CF7D52}" type="presOf" srcId="{7C10251C-EBA6-4B52-9373-CEDAA8EDD6BE}" destId="{2F0880E0-F6B0-4229-BE31-CD673A8E978A}" srcOrd="0" destOrd="0" presId="urn:microsoft.com/office/officeart/2005/8/layout/hierarchy1"/>
    <dgm:cxn modelId="{F9FD1D50-2EA9-4855-A005-D796FBA7460D}" srcId="{C1D2E8FE-2EB0-4877-BA12-610F08E9FC6F}" destId="{FBE9BFB0-5F34-4EEE-8FFD-A61292FAC797}" srcOrd="2" destOrd="0" parTransId="{D5B4BD14-1B4C-4165-ADAE-1BB402F40605}" sibTransId="{83AD8B17-B5FE-4487-86DF-8567F4F954EA}"/>
    <dgm:cxn modelId="{A5A97387-7167-40C2-B4A9-4F997FCA3D99}" type="presOf" srcId="{C1D2E8FE-2EB0-4877-BA12-610F08E9FC6F}" destId="{4CCA2F58-7159-46D5-A8EA-F77F660323EE}" srcOrd="0" destOrd="0" presId="urn:microsoft.com/office/officeart/2005/8/layout/hierarchy1"/>
    <dgm:cxn modelId="{6849589B-88E0-48ED-A2F2-7F8B08F9F667}" srcId="{C1D2E8FE-2EB0-4877-BA12-610F08E9FC6F}" destId="{008EF316-1A05-477D-9583-C5A48E57CA75}" srcOrd="0" destOrd="0" parTransId="{0C9FBADC-BB42-4F49-8A98-FBAEDBE641DF}" sibTransId="{B0A13E8B-8E6B-4D88-AA60-8D5BCB23A93A}"/>
    <dgm:cxn modelId="{1BAA31E3-6FC3-4FF9-83FA-D348702E2804}" type="presOf" srcId="{FBE9BFB0-5F34-4EEE-8FFD-A61292FAC797}" destId="{F2D96779-E78D-4A70-AB64-B36F753F6DAC}" srcOrd="0" destOrd="0" presId="urn:microsoft.com/office/officeart/2005/8/layout/hierarchy1"/>
    <dgm:cxn modelId="{A27E08FA-859A-402D-85A3-12ABBED55342}" type="presOf" srcId="{008EF316-1A05-477D-9583-C5A48E57CA75}" destId="{6842097F-33F7-48F2-81ED-0FFC746BDDBC}" srcOrd="0" destOrd="0" presId="urn:microsoft.com/office/officeart/2005/8/layout/hierarchy1"/>
    <dgm:cxn modelId="{682F0C7A-1AC7-433E-A2D7-5087ACA80750}" type="presParOf" srcId="{4CCA2F58-7159-46D5-A8EA-F77F660323EE}" destId="{13FD9AFE-4362-4818-ADD1-413211C97BF5}" srcOrd="0" destOrd="0" presId="urn:microsoft.com/office/officeart/2005/8/layout/hierarchy1"/>
    <dgm:cxn modelId="{D541EEA3-889B-453E-8D85-4854664D7D18}" type="presParOf" srcId="{13FD9AFE-4362-4818-ADD1-413211C97BF5}" destId="{4D8B3BDB-6345-4B1C-9008-67CD340F41D9}" srcOrd="0" destOrd="0" presId="urn:microsoft.com/office/officeart/2005/8/layout/hierarchy1"/>
    <dgm:cxn modelId="{0FB7BEBC-943E-4D39-A08B-796C42F82182}" type="presParOf" srcId="{4D8B3BDB-6345-4B1C-9008-67CD340F41D9}" destId="{1CFD1996-D517-470F-B3F4-9CB8730B8F60}" srcOrd="0" destOrd="0" presId="urn:microsoft.com/office/officeart/2005/8/layout/hierarchy1"/>
    <dgm:cxn modelId="{5376E202-D197-4BA2-9D4F-18C04AD90603}" type="presParOf" srcId="{4D8B3BDB-6345-4B1C-9008-67CD340F41D9}" destId="{6842097F-33F7-48F2-81ED-0FFC746BDDBC}" srcOrd="1" destOrd="0" presId="urn:microsoft.com/office/officeart/2005/8/layout/hierarchy1"/>
    <dgm:cxn modelId="{68631CFE-F52E-40DA-82E9-1838E355A453}" type="presParOf" srcId="{13FD9AFE-4362-4818-ADD1-413211C97BF5}" destId="{76CEF427-1CB1-4D90-82D0-EFE439960244}" srcOrd="1" destOrd="0" presId="urn:microsoft.com/office/officeart/2005/8/layout/hierarchy1"/>
    <dgm:cxn modelId="{60DD9DEE-A5E1-4ED0-9FF7-BE811C98A802}" type="presParOf" srcId="{4CCA2F58-7159-46D5-A8EA-F77F660323EE}" destId="{1924B4DB-844D-45BA-998A-89FE281AF2DE}" srcOrd="1" destOrd="0" presId="urn:microsoft.com/office/officeart/2005/8/layout/hierarchy1"/>
    <dgm:cxn modelId="{CDCC0CCA-58B0-4A83-88BC-E3A47E99420A}" type="presParOf" srcId="{1924B4DB-844D-45BA-998A-89FE281AF2DE}" destId="{CD907DFD-CCAB-46CF-9EC1-66D75B153D31}" srcOrd="0" destOrd="0" presId="urn:microsoft.com/office/officeart/2005/8/layout/hierarchy1"/>
    <dgm:cxn modelId="{30A79573-4CC1-4B84-AC8C-ED5762278B4A}" type="presParOf" srcId="{CD907DFD-CCAB-46CF-9EC1-66D75B153D31}" destId="{C4B0D439-8D19-4C42-A546-484F21B18266}" srcOrd="0" destOrd="0" presId="urn:microsoft.com/office/officeart/2005/8/layout/hierarchy1"/>
    <dgm:cxn modelId="{1074B184-9346-434A-ADD7-DBC2725F3A0F}" type="presParOf" srcId="{CD907DFD-CCAB-46CF-9EC1-66D75B153D31}" destId="{2F0880E0-F6B0-4229-BE31-CD673A8E978A}" srcOrd="1" destOrd="0" presId="urn:microsoft.com/office/officeart/2005/8/layout/hierarchy1"/>
    <dgm:cxn modelId="{373CFECC-5D32-4C76-A4D2-C80C3DE8804A}" type="presParOf" srcId="{1924B4DB-844D-45BA-998A-89FE281AF2DE}" destId="{F32C59A8-92FB-436A-A1D2-AA43913D6612}" srcOrd="1" destOrd="0" presId="urn:microsoft.com/office/officeart/2005/8/layout/hierarchy1"/>
    <dgm:cxn modelId="{AA759514-7035-42AE-A101-5D3CAF9050DF}" type="presParOf" srcId="{4CCA2F58-7159-46D5-A8EA-F77F660323EE}" destId="{6BCADFE1-FB9F-4C46-A357-8AD0273DAC9D}" srcOrd="2" destOrd="0" presId="urn:microsoft.com/office/officeart/2005/8/layout/hierarchy1"/>
    <dgm:cxn modelId="{3FA50F37-C46F-444E-B1F6-3A950CA5280F}" type="presParOf" srcId="{6BCADFE1-FB9F-4C46-A357-8AD0273DAC9D}" destId="{24C4FB01-CB01-419C-BB5A-9C9CB3D006AB}" srcOrd="0" destOrd="0" presId="urn:microsoft.com/office/officeart/2005/8/layout/hierarchy1"/>
    <dgm:cxn modelId="{A2E57531-0920-4513-8842-69740111652C}" type="presParOf" srcId="{24C4FB01-CB01-419C-BB5A-9C9CB3D006AB}" destId="{97EA3272-7AA2-4B1C-9400-77EF1C41D2A2}" srcOrd="0" destOrd="0" presId="urn:microsoft.com/office/officeart/2005/8/layout/hierarchy1"/>
    <dgm:cxn modelId="{174240D8-1902-41CF-9E7B-B8026F551910}" type="presParOf" srcId="{24C4FB01-CB01-419C-BB5A-9C9CB3D006AB}" destId="{F2D96779-E78D-4A70-AB64-B36F753F6DAC}" srcOrd="1" destOrd="0" presId="urn:microsoft.com/office/officeart/2005/8/layout/hierarchy1"/>
    <dgm:cxn modelId="{CA36118B-B320-4045-9284-B202087A910D}" type="presParOf" srcId="{6BCADFE1-FB9F-4C46-A357-8AD0273DAC9D}" destId="{71684066-1E5D-4C0F-82D3-A287122C510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8E163-B3DE-413A-B71B-993F88DBA80E}" type="doc">
      <dgm:prSet loTypeId="urn:microsoft.com/office/officeart/2005/8/layout/vList2" loCatId="Inbox" qsTypeId="urn:microsoft.com/office/officeart/2005/8/quickstyle/simple1" qsCatId="simple" csTypeId="urn:microsoft.com/office/officeart/2005/8/colors/colorful2" csCatId="colorful"/>
      <dgm:spPr/>
      <dgm:t>
        <a:bodyPr/>
        <a:lstStyle/>
        <a:p>
          <a:endParaRPr lang="en-US"/>
        </a:p>
      </dgm:t>
    </dgm:pt>
    <dgm:pt modelId="{0E1684DA-1EB9-490A-9BD7-03AC34C9CB03}">
      <dgm:prSet/>
      <dgm:spPr/>
      <dgm:t>
        <a:bodyPr/>
        <a:lstStyle/>
        <a:p>
          <a:r>
            <a:rPr lang="zh-CN"/>
            <a:t>中断建立全过程的演示</a:t>
          </a:r>
          <a:endParaRPr lang="en-US"/>
        </a:p>
      </dgm:t>
    </dgm:pt>
    <dgm:pt modelId="{458E28B9-BE92-4CFD-A8FE-269CEC05EB79}" type="parTrans" cxnId="{A48B6C80-4153-43D9-9CB0-0C7AB376607E}">
      <dgm:prSet/>
      <dgm:spPr/>
      <dgm:t>
        <a:bodyPr/>
        <a:lstStyle/>
        <a:p>
          <a:endParaRPr lang="en-US"/>
        </a:p>
      </dgm:t>
    </dgm:pt>
    <dgm:pt modelId="{4BB5066E-F86C-4833-B0ED-2358C565A09D}" type="sibTrans" cxnId="{A48B6C80-4153-43D9-9CB0-0C7AB376607E}">
      <dgm:prSet/>
      <dgm:spPr/>
      <dgm:t>
        <a:bodyPr/>
        <a:lstStyle/>
        <a:p>
          <a:endParaRPr lang="en-US"/>
        </a:p>
      </dgm:t>
    </dgm:pt>
    <dgm:pt modelId="{DF56738C-92CD-4957-805F-49162E0D1C31}">
      <dgm:prSet/>
      <dgm:spPr/>
      <dgm:t>
        <a:bodyPr/>
        <a:lstStyle/>
        <a:p>
          <a:r>
            <a:rPr lang="en-US"/>
            <a:t>1. </a:t>
          </a:r>
          <a:r>
            <a:rPr lang="zh-CN"/>
            <a:t>当系统启动后，先设置优先级组寄存器。缺省情况下使用组</a:t>
          </a:r>
          <a:r>
            <a:rPr lang="en-US"/>
            <a:t>0</a:t>
          </a:r>
          <a:r>
            <a:rPr lang="zh-CN"/>
            <a:t>（</a:t>
          </a:r>
          <a:r>
            <a:rPr lang="en-US"/>
            <a:t>7</a:t>
          </a:r>
          <a:r>
            <a:rPr lang="zh-CN"/>
            <a:t>位抢占优先级，</a:t>
          </a:r>
          <a:r>
            <a:rPr lang="en-US"/>
            <a:t>1</a:t>
          </a:r>
          <a:r>
            <a:rPr lang="zh-CN"/>
            <a:t>位亚优先级）。</a:t>
          </a:r>
          <a:endParaRPr lang="en-US"/>
        </a:p>
      </dgm:t>
    </dgm:pt>
    <dgm:pt modelId="{50E631FB-EE04-4820-8227-F285BC744E14}" type="parTrans" cxnId="{589A47AF-DFB4-423F-A967-520D73AA98BE}">
      <dgm:prSet/>
      <dgm:spPr/>
      <dgm:t>
        <a:bodyPr/>
        <a:lstStyle/>
        <a:p>
          <a:endParaRPr lang="en-US"/>
        </a:p>
      </dgm:t>
    </dgm:pt>
    <dgm:pt modelId="{5B861686-524E-49F7-B064-190375AF64F4}" type="sibTrans" cxnId="{589A47AF-DFB4-423F-A967-520D73AA98BE}">
      <dgm:prSet/>
      <dgm:spPr/>
      <dgm:t>
        <a:bodyPr/>
        <a:lstStyle/>
        <a:p>
          <a:endParaRPr lang="en-US"/>
        </a:p>
      </dgm:t>
    </dgm:pt>
    <dgm:pt modelId="{F31BC957-B8A7-4362-935A-0DC485B2AC81}">
      <dgm:prSet/>
      <dgm:spPr/>
      <dgm:t>
        <a:bodyPr/>
        <a:lstStyle/>
        <a:p>
          <a:r>
            <a:rPr lang="en-US"/>
            <a:t>2. </a:t>
          </a:r>
          <a:r>
            <a:rPr lang="zh-CN"/>
            <a:t>如果需要重定位向量表，先把硬</a:t>
          </a:r>
          <a:r>
            <a:rPr lang="en-US"/>
            <a:t>fault</a:t>
          </a:r>
          <a:r>
            <a:rPr lang="zh-CN"/>
            <a:t>和</a:t>
          </a:r>
          <a:r>
            <a:rPr lang="en-US"/>
            <a:t>NMI</a:t>
          </a:r>
          <a:r>
            <a:rPr lang="zh-CN"/>
            <a:t>服务例程的入口地址写到新表项所在的地址中。</a:t>
          </a:r>
          <a:endParaRPr lang="en-US"/>
        </a:p>
      </dgm:t>
    </dgm:pt>
    <dgm:pt modelId="{A664A884-C9C6-490D-A095-C45E95FB4BC4}" type="parTrans" cxnId="{A0D0B556-B570-4FF1-AD36-FEA605610D32}">
      <dgm:prSet/>
      <dgm:spPr/>
      <dgm:t>
        <a:bodyPr/>
        <a:lstStyle/>
        <a:p>
          <a:endParaRPr lang="en-US"/>
        </a:p>
      </dgm:t>
    </dgm:pt>
    <dgm:pt modelId="{12723933-79DA-482B-8ECB-066E1CFFE3A6}" type="sibTrans" cxnId="{A0D0B556-B570-4FF1-AD36-FEA605610D32}">
      <dgm:prSet/>
      <dgm:spPr/>
      <dgm:t>
        <a:bodyPr/>
        <a:lstStyle/>
        <a:p>
          <a:endParaRPr lang="en-US"/>
        </a:p>
      </dgm:t>
    </dgm:pt>
    <dgm:pt modelId="{4E9E14BE-8DDA-4791-82BC-8D266397A518}">
      <dgm:prSet/>
      <dgm:spPr/>
      <dgm:t>
        <a:bodyPr/>
        <a:lstStyle/>
        <a:p>
          <a:r>
            <a:rPr lang="en-US"/>
            <a:t>3. </a:t>
          </a:r>
          <a:r>
            <a:rPr lang="zh-CN"/>
            <a:t>配置向量表偏移量寄存器，使之指向新的向量表（如果有重定位的话）</a:t>
          </a:r>
          <a:endParaRPr lang="en-US"/>
        </a:p>
      </dgm:t>
    </dgm:pt>
    <dgm:pt modelId="{FCA70908-5E42-417B-A4B1-99639633B881}" type="parTrans" cxnId="{D888A752-D14F-41D3-B9CF-C1093F4D258F}">
      <dgm:prSet/>
      <dgm:spPr/>
      <dgm:t>
        <a:bodyPr/>
        <a:lstStyle/>
        <a:p>
          <a:endParaRPr lang="en-US"/>
        </a:p>
      </dgm:t>
    </dgm:pt>
    <dgm:pt modelId="{0106C77B-795B-472F-8EAA-06EEA41EC405}" type="sibTrans" cxnId="{D888A752-D14F-41D3-B9CF-C1093F4D258F}">
      <dgm:prSet/>
      <dgm:spPr/>
      <dgm:t>
        <a:bodyPr/>
        <a:lstStyle/>
        <a:p>
          <a:endParaRPr lang="en-US"/>
        </a:p>
      </dgm:t>
    </dgm:pt>
    <dgm:pt modelId="{CCB3B7BA-54A4-45F7-B89E-AB44C47D938C}">
      <dgm:prSet/>
      <dgm:spPr/>
      <dgm:t>
        <a:bodyPr/>
        <a:lstStyle/>
        <a:p>
          <a:r>
            <a:rPr lang="en-US"/>
            <a:t>4. </a:t>
          </a:r>
          <a:r>
            <a:rPr lang="zh-CN"/>
            <a:t>为该中断建立中断向量。因为向量表可能已经重定位了，保险起见需要先读取向量表偏移量寄存器的值，再根据该中断在表中的位置，计算出服务例程入口地址应写入的表项，再填写之。如果一直使用</a:t>
          </a:r>
          <a:r>
            <a:rPr lang="en-US"/>
            <a:t>ROM</a:t>
          </a:r>
          <a:r>
            <a:rPr lang="zh-CN"/>
            <a:t>中的向量表，则无需此步骤。</a:t>
          </a:r>
          <a:endParaRPr lang="en-US"/>
        </a:p>
      </dgm:t>
    </dgm:pt>
    <dgm:pt modelId="{3606BB3E-71D9-4BC2-B31C-0DEEE85B81A2}" type="parTrans" cxnId="{EF629287-5433-4B6F-94A4-ACEB1F179C4C}">
      <dgm:prSet/>
      <dgm:spPr/>
      <dgm:t>
        <a:bodyPr/>
        <a:lstStyle/>
        <a:p>
          <a:endParaRPr lang="en-US"/>
        </a:p>
      </dgm:t>
    </dgm:pt>
    <dgm:pt modelId="{24F491A1-EAAF-4486-8E23-4D7792723255}" type="sibTrans" cxnId="{EF629287-5433-4B6F-94A4-ACEB1F179C4C}">
      <dgm:prSet/>
      <dgm:spPr/>
      <dgm:t>
        <a:bodyPr/>
        <a:lstStyle/>
        <a:p>
          <a:endParaRPr lang="en-US"/>
        </a:p>
      </dgm:t>
    </dgm:pt>
    <dgm:pt modelId="{6D72F3BC-4F98-4C05-B586-FCA5739FAD7C}">
      <dgm:prSet/>
      <dgm:spPr/>
      <dgm:t>
        <a:bodyPr/>
        <a:lstStyle/>
        <a:p>
          <a:r>
            <a:rPr lang="en-US"/>
            <a:t>5. </a:t>
          </a:r>
          <a:r>
            <a:rPr lang="zh-CN"/>
            <a:t>为该中断设置优先级。</a:t>
          </a:r>
          <a:endParaRPr lang="en-US"/>
        </a:p>
      </dgm:t>
    </dgm:pt>
    <dgm:pt modelId="{318A5ECB-1DAC-49D1-AD27-C23E94D1D87F}" type="parTrans" cxnId="{D1C7C1BA-F275-4EEC-978E-C6A919C1766B}">
      <dgm:prSet/>
      <dgm:spPr/>
      <dgm:t>
        <a:bodyPr/>
        <a:lstStyle/>
        <a:p>
          <a:endParaRPr lang="en-US"/>
        </a:p>
      </dgm:t>
    </dgm:pt>
    <dgm:pt modelId="{35BB95F5-427A-417F-9C45-8722D8C898B2}" type="sibTrans" cxnId="{D1C7C1BA-F275-4EEC-978E-C6A919C1766B}">
      <dgm:prSet/>
      <dgm:spPr/>
      <dgm:t>
        <a:bodyPr/>
        <a:lstStyle/>
        <a:p>
          <a:endParaRPr lang="en-US"/>
        </a:p>
      </dgm:t>
    </dgm:pt>
    <dgm:pt modelId="{3EC24E63-A6E5-4E43-9492-05584D055A8B}">
      <dgm:prSet/>
      <dgm:spPr/>
      <dgm:t>
        <a:bodyPr/>
        <a:lstStyle/>
        <a:p>
          <a:r>
            <a:rPr lang="en-US"/>
            <a:t>6. </a:t>
          </a:r>
          <a:r>
            <a:rPr lang="zh-CN"/>
            <a:t>使能该中断</a:t>
          </a:r>
          <a:endParaRPr lang="en-US"/>
        </a:p>
      </dgm:t>
    </dgm:pt>
    <dgm:pt modelId="{DEF68207-E6A5-434A-B0DD-66953A01C6D9}" type="parTrans" cxnId="{3A35A40F-7C30-4728-A020-FB57F08858E6}">
      <dgm:prSet/>
      <dgm:spPr/>
      <dgm:t>
        <a:bodyPr/>
        <a:lstStyle/>
        <a:p>
          <a:endParaRPr lang="en-US"/>
        </a:p>
      </dgm:t>
    </dgm:pt>
    <dgm:pt modelId="{018D2913-F6C3-4D79-BA3C-B7A535307AA4}" type="sibTrans" cxnId="{3A35A40F-7C30-4728-A020-FB57F08858E6}">
      <dgm:prSet/>
      <dgm:spPr/>
      <dgm:t>
        <a:bodyPr/>
        <a:lstStyle/>
        <a:p>
          <a:endParaRPr lang="en-US"/>
        </a:p>
      </dgm:t>
    </dgm:pt>
    <dgm:pt modelId="{EC51D97F-745E-4134-9E62-8346A1B62AA4}" type="pres">
      <dgm:prSet presAssocID="{5B08E163-B3DE-413A-B71B-993F88DBA80E}" presName="linear" presStyleCnt="0">
        <dgm:presLayoutVars>
          <dgm:animLvl val="lvl"/>
          <dgm:resizeHandles val="exact"/>
        </dgm:presLayoutVars>
      </dgm:prSet>
      <dgm:spPr/>
    </dgm:pt>
    <dgm:pt modelId="{4E95F3B3-BC0F-44DB-B0BC-531130634B93}" type="pres">
      <dgm:prSet presAssocID="{0E1684DA-1EB9-490A-9BD7-03AC34C9CB03}" presName="parentText" presStyleLbl="node1" presStyleIdx="0" presStyleCnt="7">
        <dgm:presLayoutVars>
          <dgm:chMax val="0"/>
          <dgm:bulletEnabled val="1"/>
        </dgm:presLayoutVars>
      </dgm:prSet>
      <dgm:spPr/>
    </dgm:pt>
    <dgm:pt modelId="{01CFF5DB-D28B-47FA-922C-84CD8A5C0EE9}" type="pres">
      <dgm:prSet presAssocID="{4BB5066E-F86C-4833-B0ED-2358C565A09D}" presName="spacer" presStyleCnt="0"/>
      <dgm:spPr/>
    </dgm:pt>
    <dgm:pt modelId="{E588CFD9-6A01-421E-A7F3-050AC3EA4D64}" type="pres">
      <dgm:prSet presAssocID="{DF56738C-92CD-4957-805F-49162E0D1C31}" presName="parentText" presStyleLbl="node1" presStyleIdx="1" presStyleCnt="7">
        <dgm:presLayoutVars>
          <dgm:chMax val="0"/>
          <dgm:bulletEnabled val="1"/>
        </dgm:presLayoutVars>
      </dgm:prSet>
      <dgm:spPr/>
    </dgm:pt>
    <dgm:pt modelId="{B42995A5-E42F-4226-85B9-7EDDAD6D7B30}" type="pres">
      <dgm:prSet presAssocID="{5B861686-524E-49F7-B064-190375AF64F4}" presName="spacer" presStyleCnt="0"/>
      <dgm:spPr/>
    </dgm:pt>
    <dgm:pt modelId="{01F0CF9D-A0B6-4D50-9C23-22CB17BB4E60}" type="pres">
      <dgm:prSet presAssocID="{F31BC957-B8A7-4362-935A-0DC485B2AC81}" presName="parentText" presStyleLbl="node1" presStyleIdx="2" presStyleCnt="7">
        <dgm:presLayoutVars>
          <dgm:chMax val="0"/>
          <dgm:bulletEnabled val="1"/>
        </dgm:presLayoutVars>
      </dgm:prSet>
      <dgm:spPr/>
    </dgm:pt>
    <dgm:pt modelId="{2E4BE103-30AA-47B6-B396-8CD8C8502586}" type="pres">
      <dgm:prSet presAssocID="{12723933-79DA-482B-8ECB-066E1CFFE3A6}" presName="spacer" presStyleCnt="0"/>
      <dgm:spPr/>
    </dgm:pt>
    <dgm:pt modelId="{3E01944D-1153-47C1-AC22-FDD6F26FE663}" type="pres">
      <dgm:prSet presAssocID="{4E9E14BE-8DDA-4791-82BC-8D266397A518}" presName="parentText" presStyleLbl="node1" presStyleIdx="3" presStyleCnt="7">
        <dgm:presLayoutVars>
          <dgm:chMax val="0"/>
          <dgm:bulletEnabled val="1"/>
        </dgm:presLayoutVars>
      </dgm:prSet>
      <dgm:spPr/>
    </dgm:pt>
    <dgm:pt modelId="{033BB58F-05F1-4658-B4F0-D11E92935DA9}" type="pres">
      <dgm:prSet presAssocID="{0106C77B-795B-472F-8EAA-06EEA41EC405}" presName="spacer" presStyleCnt="0"/>
      <dgm:spPr/>
    </dgm:pt>
    <dgm:pt modelId="{9B36A91E-91E6-48D6-BB00-289CD84B8B35}" type="pres">
      <dgm:prSet presAssocID="{CCB3B7BA-54A4-45F7-B89E-AB44C47D938C}" presName="parentText" presStyleLbl="node1" presStyleIdx="4" presStyleCnt="7">
        <dgm:presLayoutVars>
          <dgm:chMax val="0"/>
          <dgm:bulletEnabled val="1"/>
        </dgm:presLayoutVars>
      </dgm:prSet>
      <dgm:spPr/>
    </dgm:pt>
    <dgm:pt modelId="{E77A8741-3C4F-414D-B41A-97CED945C025}" type="pres">
      <dgm:prSet presAssocID="{24F491A1-EAAF-4486-8E23-4D7792723255}" presName="spacer" presStyleCnt="0"/>
      <dgm:spPr/>
    </dgm:pt>
    <dgm:pt modelId="{ED58E3C5-FC60-4AC7-8FC6-0D66AE94DFFF}" type="pres">
      <dgm:prSet presAssocID="{6D72F3BC-4F98-4C05-B586-FCA5739FAD7C}" presName="parentText" presStyleLbl="node1" presStyleIdx="5" presStyleCnt="7">
        <dgm:presLayoutVars>
          <dgm:chMax val="0"/>
          <dgm:bulletEnabled val="1"/>
        </dgm:presLayoutVars>
      </dgm:prSet>
      <dgm:spPr/>
    </dgm:pt>
    <dgm:pt modelId="{5A7155C4-7A5C-44FD-9154-169BAB5F7AC7}" type="pres">
      <dgm:prSet presAssocID="{35BB95F5-427A-417F-9C45-8722D8C898B2}" presName="spacer" presStyleCnt="0"/>
      <dgm:spPr/>
    </dgm:pt>
    <dgm:pt modelId="{4315273E-2071-49B2-A8C8-5C92C6F65A93}" type="pres">
      <dgm:prSet presAssocID="{3EC24E63-A6E5-4E43-9492-05584D055A8B}" presName="parentText" presStyleLbl="node1" presStyleIdx="6" presStyleCnt="7">
        <dgm:presLayoutVars>
          <dgm:chMax val="0"/>
          <dgm:bulletEnabled val="1"/>
        </dgm:presLayoutVars>
      </dgm:prSet>
      <dgm:spPr/>
    </dgm:pt>
  </dgm:ptLst>
  <dgm:cxnLst>
    <dgm:cxn modelId="{3A35A40F-7C30-4728-A020-FB57F08858E6}" srcId="{5B08E163-B3DE-413A-B71B-993F88DBA80E}" destId="{3EC24E63-A6E5-4E43-9492-05584D055A8B}" srcOrd="6" destOrd="0" parTransId="{DEF68207-E6A5-434A-B0DD-66953A01C6D9}" sibTransId="{018D2913-F6C3-4D79-BA3C-B7A535307AA4}"/>
    <dgm:cxn modelId="{9997F51E-C07A-4106-B97A-09A3A7565CD4}" type="presOf" srcId="{5B08E163-B3DE-413A-B71B-993F88DBA80E}" destId="{EC51D97F-745E-4134-9E62-8346A1B62AA4}" srcOrd="0" destOrd="0" presId="urn:microsoft.com/office/officeart/2005/8/layout/vList2"/>
    <dgm:cxn modelId="{C4A1B020-A5CF-4571-9459-A5679B46FB01}" type="presOf" srcId="{DF56738C-92CD-4957-805F-49162E0D1C31}" destId="{E588CFD9-6A01-421E-A7F3-050AC3EA4D64}" srcOrd="0" destOrd="0" presId="urn:microsoft.com/office/officeart/2005/8/layout/vList2"/>
    <dgm:cxn modelId="{4A4A4936-9290-48A5-A27E-EC037A24E561}" type="presOf" srcId="{6D72F3BC-4F98-4C05-B586-FCA5739FAD7C}" destId="{ED58E3C5-FC60-4AC7-8FC6-0D66AE94DFFF}" srcOrd="0" destOrd="0" presId="urn:microsoft.com/office/officeart/2005/8/layout/vList2"/>
    <dgm:cxn modelId="{D888A752-D14F-41D3-B9CF-C1093F4D258F}" srcId="{5B08E163-B3DE-413A-B71B-993F88DBA80E}" destId="{4E9E14BE-8DDA-4791-82BC-8D266397A518}" srcOrd="3" destOrd="0" parTransId="{FCA70908-5E42-417B-A4B1-99639633B881}" sibTransId="{0106C77B-795B-472F-8EAA-06EEA41EC405}"/>
    <dgm:cxn modelId="{A0D0B556-B570-4FF1-AD36-FEA605610D32}" srcId="{5B08E163-B3DE-413A-B71B-993F88DBA80E}" destId="{F31BC957-B8A7-4362-935A-0DC485B2AC81}" srcOrd="2" destOrd="0" parTransId="{A664A884-C9C6-490D-A095-C45E95FB4BC4}" sibTransId="{12723933-79DA-482B-8ECB-066E1CFFE3A6}"/>
    <dgm:cxn modelId="{08008359-5A24-41E0-8A28-835E7119A92B}" type="presOf" srcId="{F31BC957-B8A7-4362-935A-0DC485B2AC81}" destId="{01F0CF9D-A0B6-4D50-9C23-22CB17BB4E60}" srcOrd="0" destOrd="0" presId="urn:microsoft.com/office/officeart/2005/8/layout/vList2"/>
    <dgm:cxn modelId="{A48B6C80-4153-43D9-9CB0-0C7AB376607E}" srcId="{5B08E163-B3DE-413A-B71B-993F88DBA80E}" destId="{0E1684DA-1EB9-490A-9BD7-03AC34C9CB03}" srcOrd="0" destOrd="0" parTransId="{458E28B9-BE92-4CFD-A8FE-269CEC05EB79}" sibTransId="{4BB5066E-F86C-4833-B0ED-2358C565A09D}"/>
    <dgm:cxn modelId="{EF629287-5433-4B6F-94A4-ACEB1F179C4C}" srcId="{5B08E163-B3DE-413A-B71B-993F88DBA80E}" destId="{CCB3B7BA-54A4-45F7-B89E-AB44C47D938C}" srcOrd="4" destOrd="0" parTransId="{3606BB3E-71D9-4BC2-B31C-0DEEE85B81A2}" sibTransId="{24F491A1-EAAF-4486-8E23-4D7792723255}"/>
    <dgm:cxn modelId="{589A47AF-DFB4-423F-A967-520D73AA98BE}" srcId="{5B08E163-B3DE-413A-B71B-993F88DBA80E}" destId="{DF56738C-92CD-4957-805F-49162E0D1C31}" srcOrd="1" destOrd="0" parTransId="{50E631FB-EE04-4820-8227-F285BC744E14}" sibTransId="{5B861686-524E-49F7-B064-190375AF64F4}"/>
    <dgm:cxn modelId="{D1C7C1BA-F275-4EEC-978E-C6A919C1766B}" srcId="{5B08E163-B3DE-413A-B71B-993F88DBA80E}" destId="{6D72F3BC-4F98-4C05-B586-FCA5739FAD7C}" srcOrd="5" destOrd="0" parTransId="{318A5ECB-1DAC-49D1-AD27-C23E94D1D87F}" sibTransId="{35BB95F5-427A-417F-9C45-8722D8C898B2}"/>
    <dgm:cxn modelId="{418D1ACE-2F7E-4C6E-A9F7-69A5817087DC}" type="presOf" srcId="{CCB3B7BA-54A4-45F7-B89E-AB44C47D938C}" destId="{9B36A91E-91E6-48D6-BB00-289CD84B8B35}" srcOrd="0" destOrd="0" presId="urn:microsoft.com/office/officeart/2005/8/layout/vList2"/>
    <dgm:cxn modelId="{5E5401E1-96BE-4E8B-840E-45C2DE837941}" type="presOf" srcId="{3EC24E63-A6E5-4E43-9492-05584D055A8B}" destId="{4315273E-2071-49B2-A8C8-5C92C6F65A93}" srcOrd="0" destOrd="0" presId="urn:microsoft.com/office/officeart/2005/8/layout/vList2"/>
    <dgm:cxn modelId="{90FACDE6-90E9-4F66-9EEC-426CE967507B}" type="presOf" srcId="{4E9E14BE-8DDA-4791-82BC-8D266397A518}" destId="{3E01944D-1153-47C1-AC22-FDD6F26FE663}" srcOrd="0" destOrd="0" presId="urn:microsoft.com/office/officeart/2005/8/layout/vList2"/>
    <dgm:cxn modelId="{05368DEB-B035-4228-9814-80665823D05B}" type="presOf" srcId="{0E1684DA-1EB9-490A-9BD7-03AC34C9CB03}" destId="{4E95F3B3-BC0F-44DB-B0BC-531130634B93}" srcOrd="0" destOrd="0" presId="urn:microsoft.com/office/officeart/2005/8/layout/vList2"/>
    <dgm:cxn modelId="{EC53B167-6D83-4952-BF66-F777BC7E9178}" type="presParOf" srcId="{EC51D97F-745E-4134-9E62-8346A1B62AA4}" destId="{4E95F3B3-BC0F-44DB-B0BC-531130634B93}" srcOrd="0" destOrd="0" presId="urn:microsoft.com/office/officeart/2005/8/layout/vList2"/>
    <dgm:cxn modelId="{38DF0905-6B6E-4716-8E9B-8CDDE3379808}" type="presParOf" srcId="{EC51D97F-745E-4134-9E62-8346A1B62AA4}" destId="{01CFF5DB-D28B-47FA-922C-84CD8A5C0EE9}" srcOrd="1" destOrd="0" presId="urn:microsoft.com/office/officeart/2005/8/layout/vList2"/>
    <dgm:cxn modelId="{E16273F3-2A8E-4492-9962-BBE79DADE37E}" type="presParOf" srcId="{EC51D97F-745E-4134-9E62-8346A1B62AA4}" destId="{E588CFD9-6A01-421E-A7F3-050AC3EA4D64}" srcOrd="2" destOrd="0" presId="urn:microsoft.com/office/officeart/2005/8/layout/vList2"/>
    <dgm:cxn modelId="{C86B165E-0453-472F-9140-04AA1E727FF9}" type="presParOf" srcId="{EC51D97F-745E-4134-9E62-8346A1B62AA4}" destId="{B42995A5-E42F-4226-85B9-7EDDAD6D7B30}" srcOrd="3" destOrd="0" presId="urn:microsoft.com/office/officeart/2005/8/layout/vList2"/>
    <dgm:cxn modelId="{E488045B-CB10-426D-9753-63A0E792DC34}" type="presParOf" srcId="{EC51D97F-745E-4134-9E62-8346A1B62AA4}" destId="{01F0CF9D-A0B6-4D50-9C23-22CB17BB4E60}" srcOrd="4" destOrd="0" presId="urn:microsoft.com/office/officeart/2005/8/layout/vList2"/>
    <dgm:cxn modelId="{F4D0845D-18D9-46F3-B0D9-F676B2C397F9}" type="presParOf" srcId="{EC51D97F-745E-4134-9E62-8346A1B62AA4}" destId="{2E4BE103-30AA-47B6-B396-8CD8C8502586}" srcOrd="5" destOrd="0" presId="urn:microsoft.com/office/officeart/2005/8/layout/vList2"/>
    <dgm:cxn modelId="{91DF9F83-377D-4AE1-B90C-CA06C33BCDA5}" type="presParOf" srcId="{EC51D97F-745E-4134-9E62-8346A1B62AA4}" destId="{3E01944D-1153-47C1-AC22-FDD6F26FE663}" srcOrd="6" destOrd="0" presId="urn:microsoft.com/office/officeart/2005/8/layout/vList2"/>
    <dgm:cxn modelId="{8A1C2DDC-5501-4837-9901-D9447DCBCD89}" type="presParOf" srcId="{EC51D97F-745E-4134-9E62-8346A1B62AA4}" destId="{033BB58F-05F1-4658-B4F0-D11E92935DA9}" srcOrd="7" destOrd="0" presId="urn:microsoft.com/office/officeart/2005/8/layout/vList2"/>
    <dgm:cxn modelId="{5A8BE61D-BC1C-42DE-8FB1-A8E55799DE16}" type="presParOf" srcId="{EC51D97F-745E-4134-9E62-8346A1B62AA4}" destId="{9B36A91E-91E6-48D6-BB00-289CD84B8B35}" srcOrd="8" destOrd="0" presId="urn:microsoft.com/office/officeart/2005/8/layout/vList2"/>
    <dgm:cxn modelId="{D2DB5736-57F3-4369-B371-96531F695CF3}" type="presParOf" srcId="{EC51D97F-745E-4134-9E62-8346A1B62AA4}" destId="{E77A8741-3C4F-414D-B41A-97CED945C025}" srcOrd="9" destOrd="0" presId="urn:microsoft.com/office/officeart/2005/8/layout/vList2"/>
    <dgm:cxn modelId="{51130AD7-BD73-4B76-A6D4-F651A5E5E13D}" type="presParOf" srcId="{EC51D97F-745E-4134-9E62-8346A1B62AA4}" destId="{ED58E3C5-FC60-4AC7-8FC6-0D66AE94DFFF}" srcOrd="10" destOrd="0" presId="urn:microsoft.com/office/officeart/2005/8/layout/vList2"/>
    <dgm:cxn modelId="{7DC0AAB2-61AE-4285-9164-DD022AAE65DF}" type="presParOf" srcId="{EC51D97F-745E-4134-9E62-8346A1B62AA4}" destId="{5A7155C4-7A5C-44FD-9154-169BAB5F7AC7}" srcOrd="11" destOrd="0" presId="urn:microsoft.com/office/officeart/2005/8/layout/vList2"/>
    <dgm:cxn modelId="{9FF344A2-5A32-4053-ABFA-622BC081B2D7}" type="presParOf" srcId="{EC51D97F-745E-4134-9E62-8346A1B62AA4}" destId="{4315273E-2071-49B2-A8C8-5C92C6F65A93}"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D1996-D517-470F-B3F4-9CB8730B8F60}">
      <dsp:nvSpPr>
        <dsp:cNvPr id="0" name=""/>
        <dsp:cNvSpPr/>
      </dsp:nvSpPr>
      <dsp:spPr>
        <a:xfrm>
          <a:off x="0"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42097F-33F7-48F2-81ED-0FFC746BDDBC}">
      <dsp:nvSpPr>
        <dsp:cNvPr id="0" name=""/>
        <dsp:cNvSpPr/>
      </dsp:nvSpPr>
      <dsp:spPr>
        <a:xfrm>
          <a:off x="237172"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硬件复位</a:t>
          </a:r>
          <a:endParaRPr lang="en-US" sz="1400" kern="1200" dirty="0"/>
        </a:p>
      </dsp:txBody>
      <dsp:txXfrm>
        <a:off x="276872" y="1357313"/>
        <a:ext cx="2055152" cy="1276041"/>
      </dsp:txXfrm>
    </dsp:sp>
    <dsp:sp modelId="{C4B0D439-8D19-4C42-A546-484F21B18266}">
      <dsp:nvSpPr>
        <dsp:cNvPr id="0" name=""/>
        <dsp:cNvSpPr/>
      </dsp:nvSpPr>
      <dsp:spPr>
        <a:xfrm>
          <a:off x="2608897"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0880E0-F6B0-4229-BE31-CD673A8E978A}">
      <dsp:nvSpPr>
        <dsp:cNvPr id="0" name=""/>
        <dsp:cNvSpPr/>
      </dsp:nvSpPr>
      <dsp:spPr>
        <a:xfrm>
          <a:off x="2846070"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1</a:t>
          </a:r>
          <a:r>
            <a:rPr lang="zh-CN" sz="1400" kern="1200"/>
            <a:t>、从地址 </a:t>
          </a:r>
          <a:r>
            <a:rPr lang="en-US" sz="1400" kern="1200"/>
            <a:t>0x0000,0000 </a:t>
          </a:r>
          <a:r>
            <a:rPr lang="zh-CN" sz="1400" kern="1200"/>
            <a:t>处取出</a:t>
          </a:r>
          <a:r>
            <a:rPr lang="en-US" sz="1400" kern="1200"/>
            <a:t>MSP </a:t>
          </a:r>
          <a:r>
            <a:rPr lang="zh-CN" sz="1400" kern="1200"/>
            <a:t>的初始值。</a:t>
          </a:r>
          <a:endParaRPr lang="en-US" sz="1400" kern="1200"/>
        </a:p>
      </dsp:txBody>
      <dsp:txXfrm>
        <a:off x="2885770" y="1357313"/>
        <a:ext cx="2055152" cy="1276041"/>
      </dsp:txXfrm>
    </dsp:sp>
    <dsp:sp modelId="{97EA3272-7AA2-4B1C-9400-77EF1C41D2A2}">
      <dsp:nvSpPr>
        <dsp:cNvPr id="0" name=""/>
        <dsp:cNvSpPr/>
      </dsp:nvSpPr>
      <dsp:spPr>
        <a:xfrm>
          <a:off x="5217795" y="1092300"/>
          <a:ext cx="2134552" cy="135544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D96779-E78D-4A70-AB64-B36F753F6DAC}">
      <dsp:nvSpPr>
        <dsp:cNvPr id="0" name=""/>
        <dsp:cNvSpPr/>
      </dsp:nvSpPr>
      <dsp:spPr>
        <a:xfrm>
          <a:off x="5454968" y="1317613"/>
          <a:ext cx="2134552" cy="135544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2</a:t>
          </a:r>
          <a:r>
            <a:rPr lang="zh-CN" sz="1400" kern="1200" dirty="0"/>
            <a:t>、从地址 </a:t>
          </a:r>
          <a:r>
            <a:rPr lang="en-US" sz="1400" kern="1200" dirty="0"/>
            <a:t>0x0000,0004 </a:t>
          </a:r>
          <a:r>
            <a:rPr lang="zh-CN" sz="1400" kern="1200" dirty="0"/>
            <a:t>处取出</a:t>
          </a:r>
          <a:r>
            <a:rPr lang="en-US" sz="1400" kern="1200" dirty="0"/>
            <a:t>PC </a:t>
          </a:r>
          <a:r>
            <a:rPr lang="zh-CN" sz="1400" kern="1200" dirty="0"/>
            <a:t>的初始值</a:t>
          </a:r>
          <a:r>
            <a:rPr lang="en-US" sz="1400" kern="1200" dirty="0"/>
            <a:t>——</a:t>
          </a:r>
          <a:r>
            <a:rPr lang="zh-CN" sz="1400" kern="1200" dirty="0"/>
            <a:t>这个值是复位向量，</a:t>
          </a:r>
          <a:r>
            <a:rPr lang="en-US" sz="1400" kern="1200" dirty="0"/>
            <a:t>LSB </a:t>
          </a:r>
          <a:r>
            <a:rPr lang="zh-CN" sz="1400" kern="1200" dirty="0"/>
            <a:t>必须是</a:t>
          </a:r>
          <a:r>
            <a:rPr lang="en-US" sz="1400" kern="1200" dirty="0"/>
            <a:t>1</a:t>
          </a:r>
          <a:r>
            <a:rPr lang="zh-CN" sz="1400" kern="1200" dirty="0"/>
            <a:t>。然后从这个值所对应的地址处取指。</a:t>
          </a:r>
          <a:endParaRPr lang="en-US" sz="1400" kern="1200" dirty="0"/>
        </a:p>
      </dsp:txBody>
      <dsp:txXfrm>
        <a:off x="5494668" y="1357313"/>
        <a:ext cx="2055152" cy="1276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5F3B3-BC0F-44DB-B0BC-531130634B93}">
      <dsp:nvSpPr>
        <dsp:cNvPr id="0" name=""/>
        <dsp:cNvSpPr/>
      </dsp:nvSpPr>
      <dsp:spPr>
        <a:xfrm>
          <a:off x="0" y="474256"/>
          <a:ext cx="5098256" cy="64447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sz="1100" kern="1200"/>
            <a:t>中断建立全过程的演示</a:t>
          </a:r>
          <a:endParaRPr lang="en-US" sz="1100" kern="1200"/>
        </a:p>
      </dsp:txBody>
      <dsp:txXfrm>
        <a:off x="31461" y="505717"/>
        <a:ext cx="5035334" cy="581552"/>
      </dsp:txXfrm>
    </dsp:sp>
    <dsp:sp modelId="{E588CFD9-6A01-421E-A7F3-050AC3EA4D64}">
      <dsp:nvSpPr>
        <dsp:cNvPr id="0" name=""/>
        <dsp:cNvSpPr/>
      </dsp:nvSpPr>
      <dsp:spPr>
        <a:xfrm>
          <a:off x="0" y="1150410"/>
          <a:ext cx="5098256" cy="644474"/>
        </a:xfrm>
        <a:prstGeom prst="roundRect">
          <a:avLst/>
        </a:prstGeom>
        <a:solidFill>
          <a:schemeClr val="accent2">
            <a:hueOff val="540015"/>
            <a:satOff val="75"/>
            <a:lumOff val="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1. </a:t>
          </a:r>
          <a:r>
            <a:rPr lang="zh-CN" sz="1100" kern="1200"/>
            <a:t>当系统启动后，先设置优先级组寄存器。缺省情况下使用组</a:t>
          </a:r>
          <a:r>
            <a:rPr lang="en-US" sz="1100" kern="1200"/>
            <a:t>0</a:t>
          </a:r>
          <a:r>
            <a:rPr lang="zh-CN" sz="1100" kern="1200"/>
            <a:t>（</a:t>
          </a:r>
          <a:r>
            <a:rPr lang="en-US" sz="1100" kern="1200"/>
            <a:t>7</a:t>
          </a:r>
          <a:r>
            <a:rPr lang="zh-CN" sz="1100" kern="1200"/>
            <a:t>位抢占优先级，</a:t>
          </a:r>
          <a:r>
            <a:rPr lang="en-US" sz="1100" kern="1200"/>
            <a:t>1</a:t>
          </a:r>
          <a:r>
            <a:rPr lang="zh-CN" sz="1100" kern="1200"/>
            <a:t>位亚优先级）。</a:t>
          </a:r>
          <a:endParaRPr lang="en-US" sz="1100" kern="1200"/>
        </a:p>
      </dsp:txBody>
      <dsp:txXfrm>
        <a:off x="31461" y="1181871"/>
        <a:ext cx="5035334" cy="581552"/>
      </dsp:txXfrm>
    </dsp:sp>
    <dsp:sp modelId="{01F0CF9D-A0B6-4D50-9C23-22CB17BB4E60}">
      <dsp:nvSpPr>
        <dsp:cNvPr id="0" name=""/>
        <dsp:cNvSpPr/>
      </dsp:nvSpPr>
      <dsp:spPr>
        <a:xfrm>
          <a:off x="0" y="1826564"/>
          <a:ext cx="5098256" cy="644474"/>
        </a:xfrm>
        <a:prstGeom prst="roundRect">
          <a:avLst/>
        </a:prstGeom>
        <a:solidFill>
          <a:schemeClr val="accent2">
            <a:hueOff val="1080030"/>
            <a:satOff val="150"/>
            <a:lumOff val="1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2. </a:t>
          </a:r>
          <a:r>
            <a:rPr lang="zh-CN" sz="1100" kern="1200"/>
            <a:t>如果需要重定位向量表，先把硬</a:t>
          </a:r>
          <a:r>
            <a:rPr lang="en-US" sz="1100" kern="1200"/>
            <a:t>fault</a:t>
          </a:r>
          <a:r>
            <a:rPr lang="zh-CN" sz="1100" kern="1200"/>
            <a:t>和</a:t>
          </a:r>
          <a:r>
            <a:rPr lang="en-US" sz="1100" kern="1200"/>
            <a:t>NMI</a:t>
          </a:r>
          <a:r>
            <a:rPr lang="zh-CN" sz="1100" kern="1200"/>
            <a:t>服务例程的入口地址写到新表项所在的地址中。</a:t>
          </a:r>
          <a:endParaRPr lang="en-US" sz="1100" kern="1200"/>
        </a:p>
      </dsp:txBody>
      <dsp:txXfrm>
        <a:off x="31461" y="1858025"/>
        <a:ext cx="5035334" cy="581552"/>
      </dsp:txXfrm>
    </dsp:sp>
    <dsp:sp modelId="{3E01944D-1153-47C1-AC22-FDD6F26FE663}">
      <dsp:nvSpPr>
        <dsp:cNvPr id="0" name=""/>
        <dsp:cNvSpPr/>
      </dsp:nvSpPr>
      <dsp:spPr>
        <a:xfrm>
          <a:off x="0" y="2502718"/>
          <a:ext cx="5098256" cy="644474"/>
        </a:xfrm>
        <a:prstGeom prst="roundRect">
          <a:avLst/>
        </a:prstGeom>
        <a:solidFill>
          <a:schemeClr val="accent2">
            <a:hueOff val="1620045"/>
            <a:satOff val="225"/>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3. </a:t>
          </a:r>
          <a:r>
            <a:rPr lang="zh-CN" sz="1100" kern="1200"/>
            <a:t>配置向量表偏移量寄存器，使之指向新的向量表（如果有重定位的话）</a:t>
          </a:r>
          <a:endParaRPr lang="en-US" sz="1100" kern="1200"/>
        </a:p>
      </dsp:txBody>
      <dsp:txXfrm>
        <a:off x="31461" y="2534179"/>
        <a:ext cx="5035334" cy="581552"/>
      </dsp:txXfrm>
    </dsp:sp>
    <dsp:sp modelId="{9B36A91E-91E6-48D6-BB00-289CD84B8B35}">
      <dsp:nvSpPr>
        <dsp:cNvPr id="0" name=""/>
        <dsp:cNvSpPr/>
      </dsp:nvSpPr>
      <dsp:spPr>
        <a:xfrm>
          <a:off x="0" y="3178873"/>
          <a:ext cx="5098256" cy="644474"/>
        </a:xfrm>
        <a:prstGeom prst="roundRect">
          <a:avLst/>
        </a:prstGeom>
        <a:solidFill>
          <a:schemeClr val="accent2">
            <a:hueOff val="2160060"/>
            <a:satOff val="301"/>
            <a:lumOff val="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4. </a:t>
          </a:r>
          <a:r>
            <a:rPr lang="zh-CN" sz="1100" kern="1200"/>
            <a:t>为该中断建立中断向量。因为向量表可能已经重定位了，保险起见需要先读取向量表偏移量寄存器的值，再根据该中断在表中的位置，计算出服务例程入口地址应写入的表项，再填写之。如果一直使用</a:t>
          </a:r>
          <a:r>
            <a:rPr lang="en-US" sz="1100" kern="1200"/>
            <a:t>ROM</a:t>
          </a:r>
          <a:r>
            <a:rPr lang="zh-CN" sz="1100" kern="1200"/>
            <a:t>中的向量表，则无需此步骤。</a:t>
          </a:r>
          <a:endParaRPr lang="en-US" sz="1100" kern="1200"/>
        </a:p>
      </dsp:txBody>
      <dsp:txXfrm>
        <a:off x="31461" y="3210334"/>
        <a:ext cx="5035334" cy="581552"/>
      </dsp:txXfrm>
    </dsp:sp>
    <dsp:sp modelId="{ED58E3C5-FC60-4AC7-8FC6-0D66AE94DFFF}">
      <dsp:nvSpPr>
        <dsp:cNvPr id="0" name=""/>
        <dsp:cNvSpPr/>
      </dsp:nvSpPr>
      <dsp:spPr>
        <a:xfrm>
          <a:off x="0" y="3855027"/>
          <a:ext cx="5098256" cy="644474"/>
        </a:xfrm>
        <a:prstGeom prst="roundRect">
          <a:avLst/>
        </a:prstGeom>
        <a:solidFill>
          <a:schemeClr val="accent2">
            <a:hueOff val="2700075"/>
            <a:satOff val="376"/>
            <a:lumOff val="3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5. </a:t>
          </a:r>
          <a:r>
            <a:rPr lang="zh-CN" sz="1100" kern="1200"/>
            <a:t>为该中断设置优先级。</a:t>
          </a:r>
          <a:endParaRPr lang="en-US" sz="1100" kern="1200"/>
        </a:p>
      </dsp:txBody>
      <dsp:txXfrm>
        <a:off x="31461" y="3886488"/>
        <a:ext cx="5035334" cy="581552"/>
      </dsp:txXfrm>
    </dsp:sp>
    <dsp:sp modelId="{4315273E-2071-49B2-A8C8-5C92C6F65A93}">
      <dsp:nvSpPr>
        <dsp:cNvPr id="0" name=""/>
        <dsp:cNvSpPr/>
      </dsp:nvSpPr>
      <dsp:spPr>
        <a:xfrm>
          <a:off x="0" y="4531181"/>
          <a:ext cx="5098256" cy="644474"/>
        </a:xfrm>
        <a:prstGeom prst="roundRect">
          <a:avLst/>
        </a:prstGeom>
        <a:solidFill>
          <a:schemeClr val="accent2">
            <a:hueOff val="3240090"/>
            <a:satOff val="451"/>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6. </a:t>
          </a:r>
          <a:r>
            <a:rPr lang="zh-CN" sz="1100" kern="1200"/>
            <a:t>使能该中断</a:t>
          </a:r>
          <a:endParaRPr lang="en-US" sz="1100" kern="1200"/>
        </a:p>
      </dsp:txBody>
      <dsp:txXfrm>
        <a:off x="31461" y="4562642"/>
        <a:ext cx="5035334" cy="5815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51972-896E-478C-9F90-B2674E16C84F}" type="datetimeFigureOut">
              <a:rPr lang="en-US" smtClean="0"/>
              <a:t>3/3/2021</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A9D48-9FD4-4BDD-AE72-6FF99EC37A01}" type="slidenum">
              <a:rPr lang="en-US" smtClean="0"/>
              <a:t>‹#›</a:t>
            </a:fld>
            <a:endParaRPr lang="en-US"/>
          </a:p>
        </p:txBody>
      </p:sp>
    </p:spTree>
    <p:extLst>
      <p:ext uri="{BB962C8B-B14F-4D97-AF65-F5344CB8AC3E}">
        <p14:creationId xmlns:p14="http://schemas.microsoft.com/office/powerpoint/2010/main" val="3401269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41</a:t>
            </a:fld>
            <a:endParaRPr lang="en-US"/>
          </a:p>
        </p:txBody>
      </p:sp>
    </p:spTree>
    <p:extLst>
      <p:ext uri="{BB962C8B-B14F-4D97-AF65-F5344CB8AC3E}">
        <p14:creationId xmlns:p14="http://schemas.microsoft.com/office/powerpoint/2010/main" val="357724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err="1"/>
              <a:t>axf</a:t>
            </a:r>
            <a:r>
              <a:rPr lang="zh-CN" altLang="en-US" dirty="0"/>
              <a:t>和</a:t>
            </a:r>
            <a:r>
              <a:rPr lang="en-US" altLang="zh-CN" dirty="0"/>
              <a:t>elf</a:t>
            </a:r>
            <a:r>
              <a:rPr lang="zh-CN" altLang="en-US" dirty="0"/>
              <a:t>都是编译器生成的可执行文件。区别是：</a:t>
            </a:r>
            <a:r>
              <a:rPr lang="en-US" altLang="zh-CN" dirty="0"/>
              <a:t>ADS</a:t>
            </a:r>
            <a:r>
              <a:rPr lang="zh-CN" altLang="en-US" dirty="0"/>
              <a:t>编译出来的是</a:t>
            </a:r>
            <a:r>
              <a:rPr lang="en-US" altLang="zh-CN" dirty="0"/>
              <a:t>AXF</a:t>
            </a:r>
            <a:r>
              <a:rPr lang="zh-CN" altLang="en-US" dirty="0"/>
              <a:t>文件。</a:t>
            </a:r>
            <a:r>
              <a:rPr lang="en-US" altLang="zh-CN" dirty="0" err="1"/>
              <a:t>gcc</a:t>
            </a:r>
            <a:r>
              <a:rPr lang="zh-CN" altLang="en-US" dirty="0"/>
              <a:t>编译出来的是</a:t>
            </a:r>
            <a:r>
              <a:rPr lang="en-US" altLang="zh-CN" dirty="0"/>
              <a:t>ELF</a:t>
            </a:r>
            <a:r>
              <a:rPr lang="zh-CN" altLang="en-US" dirty="0"/>
              <a:t>文件。两者虽然很像，但还是有差别的。这是文件格式的差别，不涉及调试格式。</a:t>
            </a:r>
          </a:p>
          <a:p>
            <a:endParaRPr lang="zh-CN" altLang="en-US" dirty="0"/>
          </a:p>
          <a:p>
            <a:r>
              <a:rPr lang="zh-CN" altLang="en-US" dirty="0"/>
              <a:t>（</a:t>
            </a:r>
            <a:r>
              <a:rPr lang="en-US" altLang="zh-CN" dirty="0"/>
              <a:t>2</a:t>
            </a:r>
            <a:r>
              <a:rPr lang="zh-CN" altLang="en-US" dirty="0"/>
              <a:t>）</a:t>
            </a:r>
            <a:r>
              <a:rPr lang="en-US" altLang="zh-CN" dirty="0" err="1"/>
              <a:t>axf</a:t>
            </a:r>
            <a:r>
              <a:rPr lang="en-US" altLang="zh-CN" dirty="0"/>
              <a:t>/elf</a:t>
            </a:r>
            <a:r>
              <a:rPr lang="zh-CN" altLang="en-US" dirty="0"/>
              <a:t>是带格式的映象，</a:t>
            </a:r>
            <a:r>
              <a:rPr lang="en-US" altLang="zh-CN" dirty="0"/>
              <a:t>bin</a:t>
            </a:r>
            <a:r>
              <a:rPr lang="zh-CN" altLang="en-US" dirty="0"/>
              <a:t>是直接的内存映象的表示。</a:t>
            </a:r>
          </a:p>
          <a:p>
            <a:endParaRPr lang="zh-CN" altLang="en-US" dirty="0"/>
          </a:p>
          <a:p>
            <a:r>
              <a:rPr lang="zh-CN" altLang="en-US" dirty="0"/>
              <a:t>（</a:t>
            </a:r>
            <a:r>
              <a:rPr lang="en-US" altLang="zh-CN" dirty="0"/>
              <a:t>3</a:t>
            </a:r>
            <a:r>
              <a:rPr lang="zh-CN" altLang="en-US" dirty="0"/>
              <a:t>）</a:t>
            </a:r>
            <a:r>
              <a:rPr lang="en-US" altLang="zh-CN" dirty="0"/>
              <a:t>Linux OS</a:t>
            </a:r>
            <a:r>
              <a:rPr lang="zh-CN" altLang="en-US" dirty="0"/>
              <a:t>下，</a:t>
            </a:r>
            <a:r>
              <a:rPr lang="en-US" altLang="zh-CN" dirty="0"/>
              <a:t>ELF</a:t>
            </a:r>
            <a:r>
              <a:rPr lang="zh-CN" altLang="en-US" dirty="0"/>
              <a:t>通常就是可执行文件，通常</a:t>
            </a:r>
            <a:r>
              <a:rPr lang="en-US" altLang="zh-CN" dirty="0" err="1"/>
              <a:t>gcc</a:t>
            </a:r>
            <a:r>
              <a:rPr lang="en-US" altLang="zh-CN" dirty="0"/>
              <a:t> -o test </a:t>
            </a:r>
            <a:r>
              <a:rPr lang="en-US" altLang="zh-CN" dirty="0" err="1"/>
              <a:t>test.c</a:t>
            </a:r>
            <a:r>
              <a:rPr lang="zh-CN" altLang="en-US" dirty="0"/>
              <a:t>，生成的</a:t>
            </a:r>
            <a:r>
              <a:rPr lang="en-US" altLang="zh-CN" dirty="0"/>
              <a:t>test</a:t>
            </a:r>
            <a:r>
              <a:rPr lang="zh-CN" altLang="en-US" dirty="0"/>
              <a:t>文件就是</a:t>
            </a:r>
            <a:r>
              <a:rPr lang="en-US" altLang="zh-CN" dirty="0"/>
              <a:t>ELF</a:t>
            </a:r>
            <a:r>
              <a:rPr lang="zh-CN" altLang="en-US" dirty="0"/>
              <a:t>格式的</a:t>
            </a:r>
            <a:endParaRPr lang="en-US" altLang="zh-CN" dirty="0"/>
          </a:p>
          <a:p>
            <a:endParaRPr lang="en-US" altLang="zh-CN" dirty="0"/>
          </a:p>
          <a:p>
            <a:endParaRPr lang="zh-CN" altLang="en-US" dirty="0"/>
          </a:p>
          <a:p>
            <a:r>
              <a:rPr lang="en-US" altLang="zh-CN" dirty="0"/>
              <a:t>Abs</a:t>
            </a:r>
            <a:r>
              <a:rPr lang="zh-CN" altLang="en-US" dirty="0"/>
              <a:t>文件，</a:t>
            </a:r>
            <a:r>
              <a:rPr lang="en-US" altLang="zh-CN" dirty="0"/>
              <a:t>Hex</a:t>
            </a:r>
            <a:r>
              <a:rPr lang="zh-CN" altLang="en-US" dirty="0"/>
              <a:t>文件</a:t>
            </a:r>
          </a:p>
        </p:txBody>
      </p:sp>
      <p:sp>
        <p:nvSpPr>
          <p:cNvPr id="4" name="灯片编号占位符 3"/>
          <p:cNvSpPr>
            <a:spLocks noGrp="1"/>
          </p:cNvSpPr>
          <p:nvPr>
            <p:ph type="sldNum" sz="quarter" idx="10"/>
          </p:nvPr>
        </p:nvSpPr>
        <p:spPr/>
        <p:txBody>
          <a:bodyPr/>
          <a:lstStyle/>
          <a:p>
            <a:fld id="{76BA9D48-9FD4-4BDD-AE72-6FF99EC37A01}" type="slidenum">
              <a:rPr lang="en-US" smtClean="0"/>
              <a:t>199</a:t>
            </a:fld>
            <a:endParaRPr lang="en-US"/>
          </a:p>
        </p:txBody>
      </p:sp>
    </p:spTree>
    <p:extLst>
      <p:ext uri="{BB962C8B-B14F-4D97-AF65-F5344CB8AC3E}">
        <p14:creationId xmlns:p14="http://schemas.microsoft.com/office/powerpoint/2010/main" val="302223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DMB </a:t>
            </a:r>
            <a:r>
              <a:rPr lang="zh-CN" altLang="en-US" dirty="0"/>
              <a:t>在双口</a:t>
            </a:r>
            <a:r>
              <a:rPr lang="en-US" altLang="zh-CN" dirty="0"/>
              <a:t>RAM </a:t>
            </a:r>
            <a:r>
              <a:rPr lang="zh-CN" altLang="en-US" dirty="0"/>
              <a:t>以及多核架构的操作中很有用。如果</a:t>
            </a:r>
            <a:r>
              <a:rPr lang="en-US" altLang="zh-CN" dirty="0"/>
              <a:t>RAM </a:t>
            </a:r>
            <a:r>
              <a:rPr lang="zh-CN" altLang="en-US" dirty="0"/>
              <a:t>的访问是带缓冲的，并且</a:t>
            </a:r>
          </a:p>
          <a:p>
            <a:r>
              <a:rPr lang="zh-CN" altLang="en-US" dirty="0"/>
              <a:t>写完之后马上读，就必须让它“喘口气”</a:t>
            </a:r>
            <a:r>
              <a:rPr lang="en-US" altLang="zh-CN" dirty="0"/>
              <a:t>——</a:t>
            </a:r>
            <a:r>
              <a:rPr lang="zh-CN" altLang="en-US" dirty="0"/>
              <a:t>用</a:t>
            </a:r>
            <a:r>
              <a:rPr lang="en-US" altLang="zh-CN" dirty="0"/>
              <a:t>DMB </a:t>
            </a:r>
            <a:r>
              <a:rPr lang="zh-CN" altLang="en-US" dirty="0"/>
              <a:t>指令来隔离，以保证缓冲中的数据已</a:t>
            </a:r>
          </a:p>
          <a:p>
            <a:r>
              <a:rPr lang="zh-CN" altLang="en-US" dirty="0"/>
              <a:t>经落实到</a:t>
            </a:r>
            <a:r>
              <a:rPr lang="en-US" altLang="zh-CN" dirty="0"/>
              <a:t>RAM </a:t>
            </a:r>
            <a:r>
              <a:rPr lang="zh-CN" altLang="en-US" dirty="0"/>
              <a:t>中。</a:t>
            </a:r>
            <a:r>
              <a:rPr lang="en-US" altLang="zh-CN" dirty="0"/>
              <a:t>DSB </a:t>
            </a:r>
            <a:r>
              <a:rPr lang="zh-CN" altLang="en-US" dirty="0"/>
              <a:t>比</a:t>
            </a:r>
            <a:r>
              <a:rPr lang="en-US" altLang="zh-CN" dirty="0"/>
              <a:t>DMB </a:t>
            </a:r>
            <a:r>
              <a:rPr lang="zh-CN" altLang="en-US" dirty="0"/>
              <a:t>更保险（当然也是有执行代价的），它是宁可错杀也不漏网</a:t>
            </a:r>
          </a:p>
          <a:p>
            <a:r>
              <a:rPr lang="en-US" altLang="zh-CN" dirty="0"/>
              <a:t>——</a:t>
            </a:r>
            <a:r>
              <a:rPr lang="zh-CN" altLang="en-US" dirty="0"/>
              <a:t>任何它后面的指令，不管要不要使用先前的存储器访问结果，通通清洗缓冲区。大虾们</a:t>
            </a:r>
          </a:p>
          <a:p>
            <a:r>
              <a:rPr lang="zh-CN" altLang="en-US" dirty="0"/>
              <a:t>可以在有绝对信心时使用</a:t>
            </a:r>
            <a:r>
              <a:rPr lang="en-US" altLang="zh-CN" dirty="0"/>
              <a:t>DMB</a:t>
            </a:r>
            <a:r>
              <a:rPr lang="zh-CN" altLang="en-US" dirty="0"/>
              <a:t>，新手还是保险点好。</a:t>
            </a:r>
          </a:p>
          <a:p>
            <a:r>
              <a:rPr lang="zh-CN" altLang="en-US" dirty="0"/>
              <a:t>同</a:t>
            </a:r>
            <a:r>
              <a:rPr lang="en-US" altLang="zh-CN" dirty="0"/>
              <a:t>DMB/DSB </a:t>
            </a:r>
            <a:r>
              <a:rPr lang="zh-CN" altLang="en-US" dirty="0"/>
              <a:t>相比，</a:t>
            </a:r>
            <a:r>
              <a:rPr lang="en-US" altLang="zh-CN" dirty="0"/>
              <a:t>ISB </a:t>
            </a:r>
            <a:r>
              <a:rPr lang="zh-CN" altLang="en-US" dirty="0"/>
              <a:t>指令看起来似乎最小白。不过它还有其它的用场</a:t>
            </a:r>
            <a:r>
              <a:rPr lang="en-US" altLang="zh-CN" dirty="0"/>
              <a:t>——</a:t>
            </a:r>
            <a:r>
              <a:rPr lang="zh-CN" altLang="en-US" dirty="0"/>
              <a:t>对于高级底</a:t>
            </a:r>
          </a:p>
          <a:p>
            <a:r>
              <a:rPr lang="zh-CN" altLang="en-US" dirty="0"/>
              <a:t>层技巧：“自我更新”</a:t>
            </a:r>
            <a:r>
              <a:rPr lang="en-US" altLang="zh-CN" dirty="0"/>
              <a:t>(self‐</a:t>
            </a:r>
            <a:r>
              <a:rPr lang="en-US" altLang="zh-CN" dirty="0" err="1"/>
              <a:t>mofifying</a:t>
            </a:r>
            <a:r>
              <a:rPr lang="en-US" altLang="zh-CN" dirty="0"/>
              <a:t>)</a:t>
            </a:r>
            <a:r>
              <a:rPr lang="zh-CN" altLang="en-US" dirty="0"/>
              <a:t>代码，非常有用。举例来说，如果某个程序从下一条要</a:t>
            </a:r>
          </a:p>
          <a:p>
            <a:r>
              <a:rPr lang="zh-CN" altLang="en-US" dirty="0"/>
              <a:t>执行的指令处更新了自己，但是先前的旧指令已经被预取到流水线中去了，此时就必须清洗</a:t>
            </a:r>
          </a:p>
          <a:p>
            <a:r>
              <a:rPr lang="zh-CN" altLang="en-US" dirty="0"/>
              <a:t>流水线，把旧版本的指令洗出去，再预取新版本的指令。因此，必须在被更新代码段的前面</a:t>
            </a:r>
          </a:p>
          <a:p>
            <a:r>
              <a:rPr lang="zh-CN" altLang="en-US" dirty="0"/>
              <a:t>使用</a:t>
            </a:r>
            <a:r>
              <a:rPr lang="en-US" altLang="zh-CN" dirty="0"/>
              <a:t>ISB</a:t>
            </a:r>
            <a:r>
              <a:rPr lang="zh-CN" altLang="en-US" dirty="0"/>
              <a:t>，以保证旧的代码从流水线中被清洗出去，不再有机会执行。</a:t>
            </a:r>
          </a:p>
        </p:txBody>
      </p:sp>
      <p:sp>
        <p:nvSpPr>
          <p:cNvPr id="4" name="灯片编号占位符 3"/>
          <p:cNvSpPr>
            <a:spLocks noGrp="1"/>
          </p:cNvSpPr>
          <p:nvPr>
            <p:ph type="sldNum" sz="quarter" idx="10"/>
          </p:nvPr>
        </p:nvSpPr>
        <p:spPr/>
        <p:txBody>
          <a:bodyPr/>
          <a:lstStyle/>
          <a:p>
            <a:fld id="{76BA9D48-9FD4-4BDD-AE72-6FF99EC37A01}" type="slidenum">
              <a:rPr lang="en-US" smtClean="0"/>
              <a:t>97</a:t>
            </a:fld>
            <a:endParaRPr lang="en-US"/>
          </a:p>
        </p:txBody>
      </p:sp>
    </p:spTree>
    <p:extLst>
      <p:ext uri="{BB962C8B-B14F-4D97-AF65-F5344CB8AC3E}">
        <p14:creationId xmlns:p14="http://schemas.microsoft.com/office/powerpoint/2010/main" val="192405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写回</a:t>
            </a:r>
            <a:r>
              <a:rPr lang="en-US" altLang="zh-CN" dirty="0"/>
              <a:t>(Write Back)</a:t>
            </a:r>
            <a:r>
              <a:rPr lang="zh-CN" altLang="en-US" dirty="0"/>
              <a:t>：</a:t>
            </a:r>
          </a:p>
          <a:p>
            <a:r>
              <a:rPr lang="zh-CN" altLang="en-US" dirty="0"/>
              <a:t>是</a:t>
            </a:r>
            <a:r>
              <a:rPr lang="en-US" altLang="zh-CN" dirty="0"/>
              <a:t>cache </a:t>
            </a:r>
            <a:r>
              <a:rPr lang="zh-CN" altLang="en-US" dirty="0"/>
              <a:t>的最基本职能，用于改善数据传送的效率。</a:t>
            </a:r>
          </a:p>
          <a:p>
            <a:r>
              <a:rPr lang="zh-CN" altLang="en-US" dirty="0"/>
              <a:t>􀁺 写通</a:t>
            </a:r>
            <a:r>
              <a:rPr lang="en-US" altLang="zh-CN" dirty="0"/>
              <a:t>(Write Through)</a:t>
            </a:r>
            <a:r>
              <a:rPr lang="zh-CN" altLang="en-US" dirty="0"/>
              <a:t>： 写操作“穿透”中途的缓存操作，</a:t>
            </a:r>
            <a:r>
              <a:rPr lang="zh-CN" altLang="en-US" sz="1200" b="0" i="0" u="none" strike="noStrike" kern="1200" baseline="0" dirty="0">
                <a:solidFill>
                  <a:schemeClr val="tx1"/>
                </a:solidFill>
                <a:latin typeface="+mn-lt"/>
                <a:ea typeface="+mn-ea"/>
                <a:cs typeface="+mn-cs"/>
              </a:rPr>
              <a:t>直接落入最终的目的地中。可见，写通</a:t>
            </a:r>
            <a:endParaRPr lang="zh-CN" altLang="en-US" dirty="0"/>
          </a:p>
          <a:p>
            <a:r>
              <a:rPr lang="zh-CN" altLang="en-US" dirty="0"/>
              <a:t>操作架空了</a:t>
            </a:r>
            <a:r>
              <a:rPr lang="en-US" altLang="zh-CN" dirty="0"/>
              <a:t>cache</a:t>
            </a:r>
            <a:r>
              <a:rPr lang="zh-CN" altLang="en-US" dirty="0"/>
              <a:t>，但它使写操作的结果立即生效。这常用于和片上外设或其它处理器共享的内</a:t>
            </a:r>
          </a:p>
          <a:p>
            <a:r>
              <a:rPr lang="zh-CN" altLang="en-US" dirty="0"/>
              <a:t>存中，如显卡的显存，片上外设寄存器，以及双核系统中的共享内存。写通操作和</a:t>
            </a:r>
            <a:r>
              <a:rPr lang="en-US" altLang="zh-CN" dirty="0"/>
              <a:t>C </a:t>
            </a:r>
            <a:r>
              <a:rPr lang="zh-CN" altLang="en-US" dirty="0"/>
              <a:t>中的“</a:t>
            </a:r>
            <a:r>
              <a:rPr lang="en-US" altLang="zh-CN" dirty="0"/>
              <a:t>volatile”</a:t>
            </a:r>
          </a:p>
          <a:p>
            <a:r>
              <a:rPr lang="zh-CN" altLang="en-US" dirty="0"/>
              <a:t>有密切的联系。</a:t>
            </a:r>
          </a:p>
        </p:txBody>
      </p:sp>
      <p:sp>
        <p:nvSpPr>
          <p:cNvPr id="4" name="灯片编号占位符 3"/>
          <p:cNvSpPr>
            <a:spLocks noGrp="1"/>
          </p:cNvSpPr>
          <p:nvPr>
            <p:ph type="sldNum" sz="quarter" idx="10"/>
          </p:nvPr>
        </p:nvSpPr>
        <p:spPr/>
        <p:txBody>
          <a:bodyPr/>
          <a:lstStyle/>
          <a:p>
            <a:fld id="{76BA9D48-9FD4-4BDD-AE72-6FF99EC37A01}" type="slidenum">
              <a:rPr lang="en-US" smtClean="0"/>
              <a:t>130</a:t>
            </a:fld>
            <a:endParaRPr lang="en-US"/>
          </a:p>
        </p:txBody>
      </p:sp>
    </p:spTree>
    <p:extLst>
      <p:ext uri="{BB962C8B-B14F-4D97-AF65-F5344CB8AC3E}">
        <p14:creationId xmlns:p14="http://schemas.microsoft.com/office/powerpoint/2010/main" val="423319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若执行前</a:t>
            </a:r>
            <a:r>
              <a:rPr lang="en-US" altLang="zh-CN" dirty="0"/>
              <a:t>(0x20003000)=0</a:t>
            </a:r>
            <a:r>
              <a:rPr lang="zh-CN" altLang="en-US" dirty="0"/>
              <a:t>，则执行后</a:t>
            </a:r>
            <a:r>
              <a:rPr lang="en-US" altLang="zh-CN" dirty="0"/>
              <a:t>(0x20003000)</a:t>
            </a:r>
            <a:r>
              <a:rPr lang="zh-CN" altLang="en-US" dirty="0"/>
              <a:t>＝</a:t>
            </a:r>
            <a:r>
              <a:rPr lang="en-US" altLang="zh-CN" dirty="0"/>
              <a:t>N</a:t>
            </a:r>
            <a:r>
              <a:rPr lang="zh-CN" altLang="en-US" dirty="0"/>
              <a:t>，且函数被递归调用</a:t>
            </a:r>
            <a:r>
              <a:rPr lang="en-US" altLang="zh-CN" dirty="0"/>
              <a:t>N </a:t>
            </a:r>
            <a:r>
              <a:rPr lang="zh-CN" altLang="en-US" dirty="0"/>
              <a:t>次。这段代码的工作流程难以用文字说清，一定要仿真跑过才容易理解</a:t>
            </a:r>
          </a:p>
        </p:txBody>
      </p:sp>
      <p:sp>
        <p:nvSpPr>
          <p:cNvPr id="4" name="灯片编号占位符 3"/>
          <p:cNvSpPr>
            <a:spLocks noGrp="1"/>
          </p:cNvSpPr>
          <p:nvPr>
            <p:ph type="sldNum" sz="quarter" idx="10"/>
          </p:nvPr>
        </p:nvSpPr>
        <p:spPr/>
        <p:txBody>
          <a:bodyPr/>
          <a:lstStyle/>
          <a:p>
            <a:fld id="{76BA9D48-9FD4-4BDD-AE72-6FF99EC37A01}" type="slidenum">
              <a:rPr lang="en-US" smtClean="0"/>
              <a:t>142</a:t>
            </a:fld>
            <a:endParaRPr lang="en-US"/>
          </a:p>
        </p:txBody>
      </p:sp>
    </p:spTree>
    <p:extLst>
      <p:ext uri="{BB962C8B-B14F-4D97-AF65-F5344CB8AC3E}">
        <p14:creationId xmlns:p14="http://schemas.microsoft.com/office/powerpoint/2010/main" val="223252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 </a:t>
            </a:r>
            <a:r>
              <a:rPr lang="zh-CN" altLang="en-US" dirty="0"/>
              <a:t>的</a:t>
            </a:r>
            <a:r>
              <a:rPr lang="en-US" altLang="zh-CN" dirty="0"/>
              <a:t>STM32 </a:t>
            </a:r>
            <a:r>
              <a:rPr lang="zh-CN" altLang="en-US" dirty="0"/>
              <a:t>系列使用的内核，得到的结果是</a:t>
            </a:r>
            <a:r>
              <a:rPr lang="en-US" altLang="zh-CN" dirty="0"/>
              <a:t>r1p1</a:t>
            </a:r>
            <a:endParaRPr lang="zh-CN" altLang="en-US" dirty="0"/>
          </a:p>
        </p:txBody>
      </p:sp>
      <p:sp>
        <p:nvSpPr>
          <p:cNvPr id="4" name="灯片编号占位符 3"/>
          <p:cNvSpPr>
            <a:spLocks noGrp="1"/>
          </p:cNvSpPr>
          <p:nvPr>
            <p:ph type="sldNum" sz="quarter" idx="10"/>
          </p:nvPr>
        </p:nvSpPr>
        <p:spPr/>
        <p:txBody>
          <a:bodyPr/>
          <a:lstStyle/>
          <a:p>
            <a:fld id="{76BA9D48-9FD4-4BDD-AE72-6FF99EC37A01}" type="slidenum">
              <a:rPr lang="en-US" smtClean="0"/>
              <a:t>146</a:t>
            </a:fld>
            <a:endParaRPr lang="en-US"/>
          </a:p>
        </p:txBody>
      </p:sp>
    </p:spTree>
    <p:extLst>
      <p:ext uri="{BB962C8B-B14F-4D97-AF65-F5344CB8AC3E}">
        <p14:creationId xmlns:p14="http://schemas.microsoft.com/office/powerpoint/2010/main" val="382786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操作系统中，有睡眠和休眠的区别。</a:t>
            </a:r>
            <a:endParaRPr lang="en-US" altLang="zh-CN" dirty="0"/>
          </a:p>
          <a:p>
            <a:r>
              <a:rPr lang="zh-CN" altLang="en-US" dirty="0"/>
              <a:t>睡眠   </a:t>
            </a:r>
          </a:p>
          <a:p>
            <a:r>
              <a:rPr lang="zh-CN" altLang="en-US" dirty="0"/>
              <a:t>系统切换到睡眠状态后，系统会将内存中的数据全部转存到硬盘上的休眠文件中（这一点类似休眠），然后关闭除了内存外所有设备的供电，让内存中的数据依然维持着，（当然功耗相当相当小，可用本本试一下你就明白了）。这样，当我们想要恢复的时候，当然在睡眠过程中供电没有发生过异常哦。系统就可以直接从内存中的数据恢复，速度很快；但如果睡眠过程中供电异常，内存中的数据已经丢失了，还可以从硬盘上恢复（类似休眠），只是速度会慢一点。不过无论如何，这种模式都不会导致数据丢失。</a:t>
            </a:r>
          </a:p>
          <a:p>
            <a:r>
              <a:rPr lang="zh-CN" altLang="en-US" dirty="0"/>
              <a:t>休眠</a:t>
            </a:r>
            <a:endParaRPr lang="en-US" altLang="zh-CN" dirty="0"/>
          </a:p>
          <a:p>
            <a:r>
              <a:rPr lang="zh-CN" altLang="en-US" dirty="0"/>
              <a:t>系统切换到该模式后，系统会自动将内存中的数据全部转存到硬盘上一个休眠文件中（和物理内存一样大小的硬盘空间），然后切断所有设备的供电。这样当重新启动电脑的时候，系统会从硬盘上将休眠文件的内容直接读入内存，并恢复到休眠之前的状态。这种模式完全不耗电，因此不怕休眠后供电异常。而这种模式的恢复速度较（睡眠）慢，取决于内存大小和硬盘速度，一般都要不到</a:t>
            </a:r>
            <a:r>
              <a:rPr lang="en-US" altLang="zh-CN" dirty="0"/>
              <a:t>1</a:t>
            </a:r>
            <a:r>
              <a:rPr lang="zh-CN" altLang="en-US" dirty="0"/>
              <a:t>分钟。</a:t>
            </a:r>
          </a:p>
        </p:txBody>
      </p:sp>
      <p:sp>
        <p:nvSpPr>
          <p:cNvPr id="4" name="灯片编号占位符 3"/>
          <p:cNvSpPr>
            <a:spLocks noGrp="1"/>
          </p:cNvSpPr>
          <p:nvPr>
            <p:ph type="sldNum" sz="quarter" idx="10"/>
          </p:nvPr>
        </p:nvSpPr>
        <p:spPr/>
        <p:txBody>
          <a:bodyPr/>
          <a:lstStyle/>
          <a:p>
            <a:fld id="{76BA9D48-9FD4-4BDD-AE72-6FF99EC37A01}" type="slidenum">
              <a:rPr lang="en-US" smtClean="0"/>
              <a:t>148</a:t>
            </a:fld>
            <a:endParaRPr lang="en-US"/>
          </a:p>
        </p:txBody>
      </p:sp>
    </p:spTree>
    <p:extLst>
      <p:ext uri="{BB962C8B-B14F-4D97-AF65-F5344CB8AC3E}">
        <p14:creationId xmlns:p14="http://schemas.microsoft.com/office/powerpoint/2010/main" val="13062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、状态保持功率门</a:t>
            </a:r>
            <a:endParaRPr lang="en-US" altLang="zh-CN" dirty="0"/>
          </a:p>
          <a:p>
            <a:r>
              <a:rPr lang="en-US" altLang="zh-CN" dirty="0"/>
              <a:t>2</a:t>
            </a:r>
            <a:r>
              <a:rPr lang="zh-CN" altLang="en-US" dirty="0"/>
              <a:t>、响应中断</a:t>
            </a:r>
            <a:endParaRPr lang="en-US" altLang="zh-CN" dirty="0"/>
          </a:p>
          <a:p>
            <a:r>
              <a:rPr lang="en-US" altLang="zh-CN" dirty="0"/>
              <a:t>3</a:t>
            </a:r>
            <a:r>
              <a:rPr lang="zh-CN" altLang="en-US" dirty="0"/>
              <a:t>、响应唤醒</a:t>
            </a:r>
            <a:endParaRPr lang="en-US" altLang="zh-CN" dirty="0"/>
          </a:p>
          <a:p>
            <a:r>
              <a:rPr lang="en-US" altLang="zh-CN" dirty="0"/>
              <a:t>4</a:t>
            </a:r>
            <a:r>
              <a:rPr lang="zh-CN" altLang="en-US" dirty="0"/>
              <a:t>、快速复位（哪些状态（包括</a:t>
            </a:r>
            <a:r>
              <a:rPr lang="en-US" altLang="zh-CN" dirty="0"/>
              <a:t>RAM</a:t>
            </a:r>
            <a:r>
              <a:rPr lang="zh-CN" altLang="en-US" dirty="0"/>
              <a:t>、寄存器）保持，哪些）</a:t>
            </a:r>
          </a:p>
        </p:txBody>
      </p:sp>
      <p:sp>
        <p:nvSpPr>
          <p:cNvPr id="4" name="灯片编号占位符 3"/>
          <p:cNvSpPr>
            <a:spLocks noGrp="1"/>
          </p:cNvSpPr>
          <p:nvPr>
            <p:ph type="sldNum" sz="quarter" idx="10"/>
          </p:nvPr>
        </p:nvSpPr>
        <p:spPr/>
        <p:txBody>
          <a:bodyPr/>
          <a:lstStyle/>
          <a:p>
            <a:fld id="{76BA9D48-9FD4-4BDD-AE72-6FF99EC37A01}" type="slidenum">
              <a:rPr lang="en-US" smtClean="0"/>
              <a:t>150</a:t>
            </a:fld>
            <a:endParaRPr lang="en-US"/>
          </a:p>
        </p:txBody>
      </p:sp>
    </p:spTree>
    <p:extLst>
      <p:ext uri="{BB962C8B-B14F-4D97-AF65-F5344CB8AC3E}">
        <p14:creationId xmlns:p14="http://schemas.microsoft.com/office/powerpoint/2010/main" val="175107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SYSTICK Timer </a:t>
            </a:r>
            <a:r>
              <a:rPr lang="zh-CN" altLang="en-US" dirty="0"/>
              <a:t>一个简易的周期定时器，用于提供时基，多为操作系统所使用</a:t>
            </a:r>
          </a:p>
          <a:p>
            <a:r>
              <a:rPr lang="en-US" altLang="zh-CN" dirty="0"/>
              <a:t>CM3BusMatrix </a:t>
            </a:r>
            <a:r>
              <a:rPr lang="zh-CN" altLang="en-US" dirty="0"/>
              <a:t>内部的</a:t>
            </a:r>
            <a:r>
              <a:rPr lang="en-US" altLang="zh-CN" dirty="0"/>
              <a:t>AHB </a:t>
            </a:r>
            <a:r>
              <a:rPr lang="zh-CN" altLang="en-US" dirty="0"/>
              <a:t>互连</a:t>
            </a:r>
          </a:p>
          <a:p>
            <a:r>
              <a:rPr lang="en-US" altLang="zh-CN" dirty="0"/>
              <a:t>AHB to APB </a:t>
            </a:r>
            <a:r>
              <a:rPr lang="zh-CN" altLang="en-US" dirty="0"/>
              <a:t>把</a:t>
            </a:r>
            <a:r>
              <a:rPr lang="en-US" altLang="zh-CN" dirty="0"/>
              <a:t>AHB </a:t>
            </a:r>
            <a:r>
              <a:rPr lang="zh-CN" altLang="en-US" dirty="0"/>
              <a:t>转换为</a:t>
            </a:r>
            <a:r>
              <a:rPr lang="en-US" altLang="zh-CN" dirty="0"/>
              <a:t>APB </a:t>
            </a:r>
            <a:r>
              <a:rPr lang="zh-CN" altLang="en-US" dirty="0"/>
              <a:t>的总线桥</a:t>
            </a:r>
          </a:p>
          <a:p>
            <a:r>
              <a:rPr lang="en-US" altLang="zh-CN" dirty="0"/>
              <a:t>SW‐DP/SWJ‐DP </a:t>
            </a:r>
            <a:r>
              <a:rPr lang="zh-CN" altLang="en-US" dirty="0"/>
              <a:t>串行线</a:t>
            </a:r>
            <a:r>
              <a:rPr lang="en-US" altLang="zh-CN" dirty="0"/>
              <a:t>/</a:t>
            </a:r>
            <a:r>
              <a:rPr lang="zh-CN" altLang="en-US" dirty="0"/>
              <a:t>串行线</a:t>
            </a:r>
            <a:r>
              <a:rPr lang="en-US" altLang="zh-CN" dirty="0"/>
              <a:t>JTAG </a:t>
            </a:r>
            <a:r>
              <a:rPr lang="zh-CN" altLang="en-US" dirty="0"/>
              <a:t>调试端口（</a:t>
            </a:r>
            <a:r>
              <a:rPr lang="en-US" altLang="zh-CN" dirty="0"/>
              <a:t>DP</a:t>
            </a:r>
            <a:r>
              <a:rPr lang="zh-CN" altLang="en-US" dirty="0"/>
              <a:t>）。通过串行线调试协议或者是传统的</a:t>
            </a:r>
            <a:r>
              <a:rPr lang="en-US" altLang="zh-CN" dirty="0"/>
              <a:t>JTAG </a:t>
            </a:r>
            <a:r>
              <a:rPr lang="zh-CN" altLang="en-US" dirty="0"/>
              <a:t>协议（专用于</a:t>
            </a:r>
            <a:r>
              <a:rPr lang="en-US" altLang="zh-CN" dirty="0"/>
              <a:t>SWJ‐DP</a:t>
            </a:r>
            <a:r>
              <a:rPr lang="zh-CN" altLang="en-US" dirty="0"/>
              <a:t>），都可以用于实现与调试接口的连接</a:t>
            </a:r>
          </a:p>
          <a:p>
            <a:r>
              <a:rPr lang="en-US" altLang="zh-CN" dirty="0"/>
              <a:t>AHB‐AP AHB </a:t>
            </a:r>
            <a:r>
              <a:rPr lang="zh-CN" altLang="en-US" dirty="0"/>
              <a:t>访问端口，它把串行线</a:t>
            </a:r>
            <a:r>
              <a:rPr lang="en-US" altLang="zh-CN" dirty="0"/>
              <a:t>/SWJ </a:t>
            </a:r>
            <a:r>
              <a:rPr lang="zh-CN" altLang="en-US" dirty="0"/>
              <a:t>接口的命令转换成</a:t>
            </a:r>
            <a:r>
              <a:rPr lang="en-US" altLang="zh-CN" dirty="0"/>
              <a:t>AHB </a:t>
            </a:r>
            <a:r>
              <a:rPr lang="zh-CN" altLang="en-US" dirty="0"/>
              <a:t>数据传送</a:t>
            </a:r>
          </a:p>
          <a:p>
            <a:r>
              <a:rPr lang="en-US" altLang="zh-CN" dirty="0"/>
              <a:t>ETM </a:t>
            </a:r>
            <a:r>
              <a:rPr lang="zh-CN" altLang="en-US" dirty="0"/>
              <a:t>嵌入式跟踪宏单元（可选组件），调试用。 用于处理指令跟踪</a:t>
            </a:r>
          </a:p>
          <a:p>
            <a:r>
              <a:rPr lang="en-US" altLang="zh-CN" dirty="0"/>
              <a:t>DWT </a:t>
            </a:r>
            <a:r>
              <a:rPr lang="zh-CN" altLang="en-US" dirty="0"/>
              <a:t>数据观察点及跟踪单元，调试用。这是一个处理数据观察点功能的模块</a:t>
            </a:r>
          </a:p>
          <a:p>
            <a:r>
              <a:rPr lang="en-US" altLang="zh-CN" dirty="0"/>
              <a:t>ITM </a:t>
            </a:r>
            <a:r>
              <a:rPr lang="zh-CN" altLang="en-US" dirty="0"/>
              <a:t>指令跟踪宏单元</a:t>
            </a:r>
          </a:p>
          <a:p>
            <a:r>
              <a:rPr lang="en-US" altLang="zh-CN" dirty="0"/>
              <a:t>TPIU </a:t>
            </a:r>
            <a:r>
              <a:rPr lang="zh-CN" altLang="en-US" dirty="0"/>
              <a:t>跟踪单元的接口单元。所有跟踪单元发出的调试信息都要先送给它，它再转发给外部跟踪捕获硬件的。</a:t>
            </a:r>
            <a:r>
              <a:rPr lang="en-US" altLang="zh-CN" dirty="0"/>
              <a:t>FPB</a:t>
            </a:r>
            <a:r>
              <a:rPr lang="zh-CN" altLang="en-US" dirty="0"/>
              <a:t>：</a:t>
            </a:r>
            <a:r>
              <a:rPr lang="en-US" altLang="zh-CN" dirty="0"/>
              <a:t>Flash</a:t>
            </a:r>
            <a:r>
              <a:rPr lang="zh-CN" altLang="en-US" dirty="0"/>
              <a:t>地址重载及断点单元</a:t>
            </a:r>
            <a:endParaRPr lang="en-US" altLang="zh-CN" dirty="0"/>
          </a:p>
          <a:p>
            <a:r>
              <a:rPr lang="en-US" altLang="zh-CN" dirty="0"/>
              <a:t>ROM</a:t>
            </a:r>
            <a:r>
              <a:rPr lang="zh-CN" altLang="en-US" dirty="0"/>
              <a:t>表：配置信息的查找表</a:t>
            </a:r>
          </a:p>
        </p:txBody>
      </p:sp>
      <p:sp>
        <p:nvSpPr>
          <p:cNvPr id="4" name="灯片编号占位符 3"/>
          <p:cNvSpPr>
            <a:spLocks noGrp="1"/>
          </p:cNvSpPr>
          <p:nvPr>
            <p:ph type="sldNum" sz="quarter" idx="10"/>
          </p:nvPr>
        </p:nvSpPr>
        <p:spPr/>
        <p:txBody>
          <a:bodyPr/>
          <a:lstStyle/>
          <a:p>
            <a:fld id="{76BA9D48-9FD4-4BDD-AE72-6FF99EC37A01}" type="slidenum">
              <a:rPr lang="en-US" smtClean="0"/>
              <a:t>152</a:t>
            </a:fld>
            <a:endParaRPr lang="en-US"/>
          </a:p>
        </p:txBody>
      </p:sp>
    </p:spTree>
    <p:extLst>
      <p:ext uri="{BB962C8B-B14F-4D97-AF65-F5344CB8AC3E}">
        <p14:creationId xmlns:p14="http://schemas.microsoft.com/office/powerpoint/2010/main" val="205093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SYSTICK Timer </a:t>
            </a:r>
            <a:r>
              <a:rPr lang="zh-CN" altLang="en-US" dirty="0"/>
              <a:t>一个简易的周期定时器，用于提供时基，多为操作系统所使用</a:t>
            </a:r>
          </a:p>
          <a:p>
            <a:r>
              <a:rPr lang="en-US" altLang="zh-CN" dirty="0"/>
              <a:t>CM3BusMatrix </a:t>
            </a:r>
            <a:r>
              <a:rPr lang="zh-CN" altLang="en-US" dirty="0"/>
              <a:t>内部的</a:t>
            </a:r>
            <a:r>
              <a:rPr lang="en-US" altLang="zh-CN" dirty="0"/>
              <a:t>AHB </a:t>
            </a:r>
            <a:r>
              <a:rPr lang="zh-CN" altLang="en-US" dirty="0"/>
              <a:t>互连</a:t>
            </a:r>
          </a:p>
          <a:p>
            <a:r>
              <a:rPr lang="en-US" altLang="zh-CN" dirty="0"/>
              <a:t>AHB to APB </a:t>
            </a:r>
            <a:r>
              <a:rPr lang="zh-CN" altLang="en-US" dirty="0"/>
              <a:t>把</a:t>
            </a:r>
            <a:r>
              <a:rPr lang="en-US" altLang="zh-CN" dirty="0"/>
              <a:t>AHB </a:t>
            </a:r>
            <a:r>
              <a:rPr lang="zh-CN" altLang="en-US" dirty="0"/>
              <a:t>转换为</a:t>
            </a:r>
            <a:r>
              <a:rPr lang="en-US" altLang="zh-CN" dirty="0"/>
              <a:t>APB </a:t>
            </a:r>
            <a:r>
              <a:rPr lang="zh-CN" altLang="en-US" dirty="0"/>
              <a:t>的总线桥</a:t>
            </a:r>
          </a:p>
          <a:p>
            <a:r>
              <a:rPr lang="en-US" altLang="zh-CN" dirty="0"/>
              <a:t>SW‐DP/SWJ‐DP </a:t>
            </a:r>
            <a:r>
              <a:rPr lang="zh-CN" altLang="en-US" dirty="0"/>
              <a:t>串行线</a:t>
            </a:r>
            <a:r>
              <a:rPr lang="en-US" altLang="zh-CN" dirty="0"/>
              <a:t>/</a:t>
            </a:r>
            <a:r>
              <a:rPr lang="zh-CN" altLang="en-US" dirty="0"/>
              <a:t>串行线</a:t>
            </a:r>
            <a:r>
              <a:rPr lang="en-US" altLang="zh-CN" dirty="0"/>
              <a:t>JTAG </a:t>
            </a:r>
            <a:r>
              <a:rPr lang="zh-CN" altLang="en-US" dirty="0"/>
              <a:t>调试端口（</a:t>
            </a:r>
            <a:r>
              <a:rPr lang="en-US" altLang="zh-CN" dirty="0"/>
              <a:t>DP</a:t>
            </a:r>
            <a:r>
              <a:rPr lang="zh-CN" altLang="en-US" dirty="0"/>
              <a:t>）。通过串行线调试协议或者是传统的</a:t>
            </a:r>
            <a:r>
              <a:rPr lang="en-US" altLang="zh-CN" dirty="0"/>
              <a:t>JTAG </a:t>
            </a:r>
            <a:r>
              <a:rPr lang="zh-CN" altLang="en-US" dirty="0"/>
              <a:t>协议（专用于</a:t>
            </a:r>
            <a:r>
              <a:rPr lang="en-US" altLang="zh-CN" dirty="0"/>
              <a:t>SWJ‐DP</a:t>
            </a:r>
            <a:r>
              <a:rPr lang="zh-CN" altLang="en-US" dirty="0"/>
              <a:t>），都可以用于实现与调试接口的连接</a:t>
            </a:r>
          </a:p>
          <a:p>
            <a:r>
              <a:rPr lang="en-US" altLang="zh-CN" dirty="0"/>
              <a:t>AHB‐AP AHB </a:t>
            </a:r>
            <a:r>
              <a:rPr lang="zh-CN" altLang="en-US" dirty="0"/>
              <a:t>访问端口，它把串行线</a:t>
            </a:r>
            <a:r>
              <a:rPr lang="en-US" altLang="zh-CN" dirty="0"/>
              <a:t>/SWJ </a:t>
            </a:r>
            <a:r>
              <a:rPr lang="zh-CN" altLang="en-US" dirty="0"/>
              <a:t>接口的命令转换成</a:t>
            </a:r>
            <a:r>
              <a:rPr lang="en-US" altLang="zh-CN" dirty="0"/>
              <a:t>AHB </a:t>
            </a:r>
            <a:r>
              <a:rPr lang="zh-CN" altLang="en-US" dirty="0"/>
              <a:t>数据传送</a:t>
            </a:r>
          </a:p>
          <a:p>
            <a:r>
              <a:rPr lang="en-US" altLang="zh-CN" dirty="0"/>
              <a:t>ETM </a:t>
            </a:r>
            <a:r>
              <a:rPr lang="zh-CN" altLang="en-US" dirty="0"/>
              <a:t>嵌入式跟踪宏单元（可选组件），调试用。 用于处理指令跟踪</a:t>
            </a:r>
          </a:p>
          <a:p>
            <a:r>
              <a:rPr lang="en-US" altLang="zh-CN" dirty="0"/>
              <a:t>DWT </a:t>
            </a:r>
            <a:r>
              <a:rPr lang="zh-CN" altLang="en-US" dirty="0"/>
              <a:t>数据观察点及跟踪单元，调试用。这是一个处理数据观察点功能的模块</a:t>
            </a:r>
          </a:p>
          <a:p>
            <a:r>
              <a:rPr lang="en-US" altLang="zh-CN" dirty="0"/>
              <a:t>ITM </a:t>
            </a:r>
            <a:r>
              <a:rPr lang="zh-CN" altLang="en-US" dirty="0"/>
              <a:t>指令跟踪宏单元</a:t>
            </a:r>
          </a:p>
          <a:p>
            <a:r>
              <a:rPr lang="en-US" altLang="zh-CN" dirty="0"/>
              <a:t>TPIU </a:t>
            </a:r>
            <a:r>
              <a:rPr lang="zh-CN" altLang="en-US" dirty="0"/>
              <a:t>跟踪单元的接口单元。所有跟踪单元发出的调试信息都要先送给它，它再转发给外部跟踪捕获硬件的。</a:t>
            </a:r>
            <a:r>
              <a:rPr lang="en-US" altLang="zh-CN" dirty="0"/>
              <a:t>FPB</a:t>
            </a:r>
            <a:r>
              <a:rPr lang="zh-CN" altLang="en-US" dirty="0"/>
              <a:t>：</a:t>
            </a:r>
            <a:r>
              <a:rPr lang="en-US" altLang="zh-CN" dirty="0"/>
              <a:t>Flash</a:t>
            </a:r>
            <a:r>
              <a:rPr lang="zh-CN" altLang="en-US" dirty="0"/>
              <a:t>地址重载及断点单元</a:t>
            </a:r>
            <a:endParaRPr lang="en-US" altLang="zh-CN" dirty="0"/>
          </a:p>
          <a:p>
            <a:r>
              <a:rPr lang="en-US" altLang="zh-CN" dirty="0"/>
              <a:t>ROM</a:t>
            </a:r>
            <a:r>
              <a:rPr lang="zh-CN" altLang="en-US" dirty="0"/>
              <a:t>表：配置信息的查找表</a:t>
            </a:r>
          </a:p>
        </p:txBody>
      </p:sp>
      <p:sp>
        <p:nvSpPr>
          <p:cNvPr id="4" name="灯片编号占位符 3"/>
          <p:cNvSpPr>
            <a:spLocks noGrp="1"/>
          </p:cNvSpPr>
          <p:nvPr>
            <p:ph type="sldNum" sz="quarter" idx="10"/>
          </p:nvPr>
        </p:nvSpPr>
        <p:spPr/>
        <p:txBody>
          <a:bodyPr/>
          <a:lstStyle/>
          <a:p>
            <a:fld id="{76BA9D48-9FD4-4BDD-AE72-6FF99EC37A01}" type="slidenum">
              <a:rPr lang="en-US" smtClean="0"/>
              <a:t>153</a:t>
            </a:fld>
            <a:endParaRPr lang="en-US"/>
          </a:p>
        </p:txBody>
      </p:sp>
    </p:spTree>
    <p:extLst>
      <p:ext uri="{BB962C8B-B14F-4D97-AF65-F5344CB8AC3E}">
        <p14:creationId xmlns:p14="http://schemas.microsoft.com/office/powerpoint/2010/main" val="3449275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22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407032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66232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幼圆" panose="02010509060101010101" pitchFamily="49" charset="-122"/>
                <a:ea typeface="幼圆" panose="02010509060101010101" pitchFamily="49" charset="-122"/>
              </a:defRPr>
            </a:lvl2pPr>
            <a:lvl3pPr>
              <a:defRPr>
                <a:latin typeface="楷体" panose="02010609060101010101" pitchFamily="49" charset="-122"/>
                <a:ea typeface="楷体" panose="02010609060101010101" pitchFamily="49" charset="-122"/>
              </a:defRPr>
            </a:lvl3pPr>
            <a:lvl4pPr>
              <a:defRPr>
                <a:latin typeface="楷体" panose="02010609060101010101" pitchFamily="49" charset="-122"/>
                <a:ea typeface="楷体" panose="02010609060101010101" pitchFamily="49" charset="-122"/>
              </a:defRPr>
            </a:lvl4pPr>
            <a:lvl5pPr>
              <a:defRPr>
                <a:latin typeface="楷体" panose="02010609060101010101" pitchFamily="49" charset="-122"/>
                <a:ea typeface="楷体" panose="02010609060101010101" pitchFamily="49"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B3059DBC-31C9-4CF5-8347-D834222C8085}"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83110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3059DBC-31C9-4CF5-8347-D834222C8085}" type="datetimeFigureOut">
              <a:rPr lang="en-US" smtClean="0"/>
              <a:t>3/3/2021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411FC-8722-4B99-9981-F24A235A588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19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96843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371600"/>
            <a:ext cx="3703320" cy="44974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63440" y="1371600"/>
            <a:ext cx="3703320" cy="4497495"/>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B3059DBC-31C9-4CF5-8347-D834222C8085}" type="datetimeFigureOut">
              <a:rPr lang="en-US" smtClean="0"/>
              <a:t>3/3/2021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2174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6468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383632"/>
            <a:ext cx="3703320" cy="119870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22960" y="2582334"/>
            <a:ext cx="370332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63440" y="1383632"/>
            <a:ext cx="3703320" cy="119870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63440" y="2582334"/>
            <a:ext cx="370332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3059DBC-31C9-4CF5-8347-D834222C8085}" type="datetimeFigureOut">
              <a:rPr lang="en-US" smtClean="0"/>
              <a:t>3/3/2021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26394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3059DBC-31C9-4CF5-8347-D834222C8085}" type="datetimeFigureOut">
              <a:rPr lang="en-US" smtClean="0"/>
              <a:t>3/3/2021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34066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3059DBC-31C9-4CF5-8347-D834222C8085}" type="datetimeFigureOut">
              <a:rPr lang="en-US" smtClean="0"/>
              <a:t>3/3/2021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1554141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3059DBC-31C9-4CF5-8347-D834222C8085}" type="datetimeFigureOut">
              <a:rPr lang="en-US" smtClean="0"/>
              <a:t>3/3/2021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1411FC-8722-4B99-9981-F24A235A588F}" type="slidenum">
              <a:rPr lang="en-US" smtClean="0"/>
              <a:t>‹#›</a:t>
            </a:fld>
            <a:endParaRPr lang="en-US"/>
          </a:p>
        </p:txBody>
      </p:sp>
    </p:spTree>
    <p:extLst>
      <p:ext uri="{BB962C8B-B14F-4D97-AF65-F5344CB8AC3E}">
        <p14:creationId xmlns:p14="http://schemas.microsoft.com/office/powerpoint/2010/main" val="248851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3059DBC-31C9-4CF5-8347-D834222C8085}" type="datetimeFigureOut">
              <a:rPr lang="en-US" smtClean="0"/>
              <a:t>3/3/2021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411FC-8722-4B99-9981-F24A235A588F}" type="slidenum">
              <a:rPr lang="en-US" smtClean="0"/>
              <a:t>‹#›</a:t>
            </a:fld>
            <a:endParaRPr lang="en-US"/>
          </a:p>
        </p:txBody>
      </p:sp>
    </p:spTree>
    <p:extLst>
      <p:ext uri="{BB962C8B-B14F-4D97-AF65-F5344CB8AC3E}">
        <p14:creationId xmlns:p14="http://schemas.microsoft.com/office/powerpoint/2010/main" val="363188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86020"/>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339631"/>
            <a:ext cx="7543801" cy="4886711"/>
          </a:xfrm>
          <a:prstGeom prst="rect">
            <a:avLst/>
          </a:prstGeom>
        </p:spPr>
        <p:txBody>
          <a:bodyPr vert="horz" lIns="0" tIns="45720" rIns="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B3059DBC-31C9-4CF5-8347-D834222C8085}" type="datetimeFigureOut">
              <a:rPr lang="en-US" smtClean="0"/>
              <a:t>3/3/2021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8C1411FC-8722-4B99-9981-F24A235A588F}" type="slidenum">
              <a:rPr lang="en-US" smtClean="0"/>
              <a:t>‹#›</a:t>
            </a:fld>
            <a:endParaRPr lang="en-US"/>
          </a:p>
        </p:txBody>
      </p:sp>
      <p:cxnSp>
        <p:nvCxnSpPr>
          <p:cNvPr id="10" name="Straight Connector 9"/>
          <p:cNvCxnSpPr>
            <a:cxnSpLocks/>
          </p:cNvCxnSpPr>
          <p:nvPr/>
        </p:nvCxnSpPr>
        <p:spPr>
          <a:xfrm>
            <a:off x="822959" y="1280644"/>
            <a:ext cx="754741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7996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软雅黑" panose="020B0503020204020204" pitchFamily="34" charset="-122"/>
          <a:ea typeface="微软雅黑" panose="020B0503020204020204" pitchFamily="34" charset="-122"/>
          <a:cs typeface="+mj-cs"/>
        </a:defRPr>
      </a:lvl1pPr>
    </p:titleStyle>
    <p:body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e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3C2A7-7B24-4B49-8CCD-0A8DBBD61E2C}"/>
              </a:ext>
            </a:extLst>
          </p:cNvPr>
          <p:cNvSpPr>
            <a:spLocks noGrp="1"/>
          </p:cNvSpPr>
          <p:nvPr>
            <p:ph type="ctrTitle"/>
          </p:nvPr>
        </p:nvSpPr>
        <p:spPr/>
        <p:txBody>
          <a:bodyPr>
            <a:normAutofit/>
          </a:bodyPr>
          <a:lstStyle/>
          <a:p>
            <a:r>
              <a:rPr lang="zh-CN" altLang="en-US" sz="6600" dirty="0"/>
              <a:t>基于</a:t>
            </a:r>
            <a:r>
              <a:rPr lang="en-US" altLang="zh-CN" sz="6600" dirty="0"/>
              <a:t>Cortex-M3</a:t>
            </a:r>
            <a:r>
              <a:rPr lang="zh-CN" altLang="en-US" sz="6600" dirty="0"/>
              <a:t>的</a:t>
            </a:r>
            <a:br>
              <a:rPr lang="en-US" altLang="zh-CN" sz="6600" dirty="0"/>
            </a:br>
            <a:r>
              <a:rPr lang="en-US" sz="6600" dirty="0"/>
              <a:t>SLE97 M9900</a:t>
            </a:r>
          </a:p>
        </p:txBody>
      </p:sp>
      <p:sp>
        <p:nvSpPr>
          <p:cNvPr id="3" name="副标题 2">
            <a:extLst>
              <a:ext uri="{FF2B5EF4-FFF2-40B4-BE49-F238E27FC236}">
                <a16:creationId xmlns:a16="http://schemas.microsoft.com/office/drawing/2014/main" id="{26F75CFD-6DDD-4B6B-8150-0997B9DC15AD}"/>
              </a:ext>
            </a:extLst>
          </p:cNvPr>
          <p:cNvSpPr>
            <a:spLocks noGrp="1"/>
          </p:cNvSpPr>
          <p:nvPr>
            <p:ph type="subTitle" idx="1"/>
          </p:nvPr>
        </p:nvSpPr>
        <p:spPr/>
        <p:txBody>
          <a:bodyPr>
            <a:normAutofit fontScale="92500" lnSpcReduction="10000"/>
          </a:bodyPr>
          <a:lstStyle/>
          <a:p>
            <a:r>
              <a:rPr lang="zh-CN" altLang="en-US" dirty="0"/>
              <a:t>武汉大学 涂航</a:t>
            </a:r>
            <a:endParaRPr lang="en-US" altLang="zh-CN" dirty="0"/>
          </a:p>
          <a:p>
            <a:r>
              <a:rPr lang="en-US"/>
              <a:t>2017</a:t>
            </a:r>
            <a:r>
              <a:rPr lang="en-US" altLang="zh-CN"/>
              <a:t>.10</a:t>
            </a:r>
            <a:endParaRPr lang="en-US" dirty="0"/>
          </a:p>
        </p:txBody>
      </p:sp>
    </p:spTree>
    <p:extLst>
      <p:ext uri="{BB962C8B-B14F-4D97-AF65-F5344CB8AC3E}">
        <p14:creationId xmlns:p14="http://schemas.microsoft.com/office/powerpoint/2010/main" val="3117132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7F3AF3DC-69EA-4F01-9DD6-A91855AD47B8}"/>
              </a:ext>
            </a:extLst>
          </p:cNvPr>
          <p:cNvPicPr>
            <a:picLocks noChangeAspect="1"/>
          </p:cNvPicPr>
          <p:nvPr/>
        </p:nvPicPr>
        <p:blipFill>
          <a:blip r:embed="rId2"/>
          <a:stretch>
            <a:fillRect/>
          </a:stretch>
        </p:blipFill>
        <p:spPr>
          <a:xfrm>
            <a:off x="0" y="490218"/>
            <a:ext cx="9144000" cy="5877564"/>
          </a:xfrm>
          <a:prstGeom prst="rect">
            <a:avLst/>
          </a:prstGeom>
        </p:spPr>
      </p:pic>
    </p:spTree>
    <p:extLst>
      <p:ext uri="{BB962C8B-B14F-4D97-AF65-F5344CB8AC3E}">
        <p14:creationId xmlns:p14="http://schemas.microsoft.com/office/powerpoint/2010/main" val="35519301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C60857F-6489-4121-AEF1-D7FFA87EF7F6}"/>
              </a:ext>
            </a:extLst>
          </p:cNvPr>
          <p:cNvPicPr>
            <a:picLocks noGrp="1" noChangeAspect="1"/>
          </p:cNvPicPr>
          <p:nvPr>
            <p:ph idx="1"/>
          </p:nvPr>
        </p:nvPicPr>
        <p:blipFill>
          <a:blip r:embed="rId2"/>
          <a:stretch>
            <a:fillRect/>
          </a:stretch>
        </p:blipFill>
        <p:spPr>
          <a:xfrm>
            <a:off x="1314734" y="417872"/>
            <a:ext cx="6259869" cy="424309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26898433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2739501"/>
          </a:xfrm>
        </p:spPr>
        <p:txBody>
          <a:bodyPr>
            <a:normAutofit fontScale="85000" lnSpcReduction="20000"/>
          </a:bodyPr>
          <a:lstStyle/>
          <a:p>
            <a:r>
              <a:rPr lang="zh-CN" altLang="en-US" dirty="0"/>
              <a:t>饱和运算的结果可以拿去更新</a:t>
            </a:r>
            <a:r>
              <a:rPr lang="en-US" altLang="zh-CN" dirty="0"/>
              <a:t>Q </a:t>
            </a:r>
            <a:r>
              <a:rPr lang="zh-CN" altLang="en-US" dirty="0"/>
              <a:t>标志（在</a:t>
            </a:r>
            <a:r>
              <a:rPr lang="en-US" altLang="zh-CN" dirty="0"/>
              <a:t>APSR </a:t>
            </a:r>
            <a:r>
              <a:rPr lang="zh-CN" altLang="en-US" dirty="0"/>
              <a:t>中）。</a:t>
            </a:r>
            <a:r>
              <a:rPr lang="en-US" altLang="zh-CN" dirty="0"/>
              <a:t>Q </a:t>
            </a:r>
            <a:r>
              <a:rPr lang="zh-CN" altLang="en-US" dirty="0"/>
              <a:t>标志在写入后可以用软件清</a:t>
            </a:r>
            <a:r>
              <a:rPr lang="en-US" altLang="zh-CN" dirty="0"/>
              <a:t>0——</a:t>
            </a:r>
            <a:r>
              <a:rPr lang="zh-CN" altLang="en-US" dirty="0"/>
              <a:t>通过写</a:t>
            </a:r>
            <a:r>
              <a:rPr lang="en-US" altLang="zh-CN" dirty="0"/>
              <a:t>APSR</a:t>
            </a:r>
            <a:r>
              <a:rPr lang="zh-CN" altLang="en-US" dirty="0"/>
              <a:t>。</a:t>
            </a:r>
          </a:p>
          <a:p>
            <a:r>
              <a:rPr lang="en-US" altLang="zh-CN" dirty="0"/>
              <a:t>Rn </a:t>
            </a:r>
            <a:r>
              <a:rPr lang="zh-CN" altLang="en-US" dirty="0"/>
              <a:t>存储“放大后的信号”，（</a:t>
            </a:r>
            <a:r>
              <a:rPr lang="en-US" altLang="zh-CN" dirty="0"/>
              <a:t>Rn </a:t>
            </a:r>
            <a:r>
              <a:rPr lang="zh-CN" altLang="en-US" dirty="0"/>
              <a:t>总是</a:t>
            </a:r>
            <a:r>
              <a:rPr lang="en-US" altLang="zh-CN" dirty="0"/>
              <a:t>32 </a:t>
            </a:r>
            <a:r>
              <a:rPr lang="zh-CN" altLang="en-US" dirty="0"/>
              <a:t>位带符号整数）。同很多其它数据操作指令类似，</a:t>
            </a:r>
            <a:r>
              <a:rPr lang="en-US" altLang="zh-CN" dirty="0"/>
              <a:t>Rn </a:t>
            </a:r>
            <a:r>
              <a:rPr lang="zh-CN" altLang="en-US" dirty="0"/>
              <a:t>也可以使用移位来“预加工”。</a:t>
            </a:r>
          </a:p>
          <a:p>
            <a:r>
              <a:rPr lang="en-US" altLang="zh-CN" dirty="0"/>
              <a:t>Rd </a:t>
            </a:r>
            <a:r>
              <a:rPr lang="zh-CN" altLang="en-US" dirty="0"/>
              <a:t>存储饱和运算的结果。</a:t>
            </a:r>
          </a:p>
          <a:p>
            <a:r>
              <a:rPr lang="en-US" altLang="zh-CN" dirty="0"/>
              <a:t>#imm5 </a:t>
            </a:r>
            <a:r>
              <a:rPr lang="zh-CN" altLang="en-US" dirty="0"/>
              <a:t>用于指定饱和边界</a:t>
            </a:r>
            <a:r>
              <a:rPr lang="en-US" altLang="zh-CN" dirty="0"/>
              <a:t>——</a:t>
            </a:r>
            <a:r>
              <a:rPr lang="zh-CN" altLang="en-US" dirty="0"/>
              <a:t>该由多少位的带符号整数来表达允许的范围（奇数也可以使用），取值范围是</a:t>
            </a:r>
            <a:r>
              <a:rPr lang="en-US" altLang="zh-CN" dirty="0"/>
              <a:t>1</a:t>
            </a:r>
            <a:r>
              <a:rPr lang="zh-CN" altLang="en-US" dirty="0"/>
              <a:t>－</a:t>
            </a:r>
            <a:r>
              <a:rPr lang="en-US" altLang="zh-CN" dirty="0"/>
              <a:t>32</a:t>
            </a:r>
            <a:r>
              <a:rPr lang="zh-CN" altLang="en-US" dirty="0"/>
              <a:t>。</a:t>
            </a:r>
          </a:p>
        </p:txBody>
      </p:sp>
      <p:pic>
        <p:nvPicPr>
          <p:cNvPr id="4" name="图片 3">
            <a:extLst>
              <a:ext uri="{FF2B5EF4-FFF2-40B4-BE49-F238E27FC236}">
                <a16:creationId xmlns:a16="http://schemas.microsoft.com/office/drawing/2014/main" id="{35F5CF3F-E5F2-41F6-8DCF-7BE27AE16295}"/>
              </a:ext>
            </a:extLst>
          </p:cNvPr>
          <p:cNvPicPr>
            <a:picLocks noChangeAspect="1"/>
          </p:cNvPicPr>
          <p:nvPr/>
        </p:nvPicPr>
        <p:blipFill>
          <a:blip r:embed="rId2"/>
          <a:stretch>
            <a:fillRect/>
          </a:stretch>
        </p:blipFill>
        <p:spPr>
          <a:xfrm>
            <a:off x="389107" y="4279633"/>
            <a:ext cx="8326876" cy="1863594"/>
          </a:xfrm>
          <a:prstGeom prst="rect">
            <a:avLst/>
          </a:prstGeom>
        </p:spPr>
      </p:pic>
    </p:spTree>
    <p:extLst>
      <p:ext uri="{BB962C8B-B14F-4D97-AF65-F5344CB8AC3E}">
        <p14:creationId xmlns:p14="http://schemas.microsoft.com/office/powerpoint/2010/main" val="1488900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35D7EB2F-A2EB-4BEF-A9C9-E91E971FDBD5}"/>
              </a:ext>
            </a:extLst>
          </p:cNvPr>
          <p:cNvPicPr>
            <a:picLocks noChangeAspect="1"/>
          </p:cNvPicPr>
          <p:nvPr/>
        </p:nvPicPr>
        <p:blipFill>
          <a:blip r:embed="rId2"/>
          <a:stretch>
            <a:fillRect/>
          </a:stretch>
        </p:blipFill>
        <p:spPr>
          <a:xfrm>
            <a:off x="3535134" y="4281357"/>
            <a:ext cx="5135337" cy="15055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81692" y="642257"/>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535134" y="642257"/>
            <a:ext cx="5135337" cy="3320143"/>
          </a:xfrm>
        </p:spPr>
        <p:txBody>
          <a:bodyPr>
            <a:normAutofit/>
          </a:bodyPr>
          <a:lstStyle/>
          <a:p>
            <a:r>
              <a:rPr lang="zh-CN" altLang="en-US" dirty="0"/>
              <a:t>举例，如果要把一个</a:t>
            </a:r>
            <a:r>
              <a:rPr lang="en-US" altLang="zh-CN" dirty="0"/>
              <a:t>32 </a:t>
            </a:r>
            <a:r>
              <a:rPr lang="zh-CN" altLang="en-US" dirty="0"/>
              <a:t>位（带符号）整数饱和到</a:t>
            </a:r>
            <a:r>
              <a:rPr lang="en-US" altLang="zh-CN" dirty="0"/>
              <a:t>12 </a:t>
            </a:r>
            <a:r>
              <a:rPr lang="zh-CN" altLang="en-US" dirty="0"/>
              <a:t>位带符号整数（</a:t>
            </a:r>
            <a:r>
              <a:rPr lang="en-US" altLang="zh-CN" dirty="0"/>
              <a:t>‐2048 </a:t>
            </a:r>
            <a:r>
              <a:rPr lang="zh-CN" altLang="en-US" dirty="0"/>
              <a:t>至</a:t>
            </a:r>
            <a:r>
              <a:rPr lang="en-US" altLang="zh-CN" dirty="0"/>
              <a:t>2047</a:t>
            </a:r>
            <a:r>
              <a:rPr lang="zh-CN" altLang="en-US" dirty="0"/>
              <a:t>），则可以如下使用</a:t>
            </a:r>
            <a:r>
              <a:rPr lang="en-US" altLang="zh-CN" dirty="0"/>
              <a:t>SSAT </a:t>
            </a:r>
            <a:r>
              <a:rPr lang="zh-CN" altLang="en-US" dirty="0"/>
              <a:t>指令</a:t>
            </a:r>
          </a:p>
          <a:p>
            <a:pPr lvl="1"/>
            <a:r>
              <a:rPr lang="en-US" altLang="zh-CN" dirty="0"/>
              <a:t>SSAT{.W} R1, #12, R0</a:t>
            </a:r>
          </a:p>
          <a:p>
            <a:r>
              <a:rPr lang="zh-CN" altLang="en-US" dirty="0"/>
              <a:t>这条指令对于</a:t>
            </a:r>
            <a:r>
              <a:rPr lang="en-US" altLang="zh-CN" dirty="0"/>
              <a:t>R0 </a:t>
            </a:r>
            <a:r>
              <a:rPr lang="zh-CN" altLang="en-US" dirty="0"/>
              <a:t>不同值的执行结果如下。</a:t>
            </a:r>
          </a:p>
        </p:txBody>
      </p:sp>
    </p:spTree>
    <p:extLst>
      <p:ext uri="{BB962C8B-B14F-4D97-AF65-F5344CB8AC3E}">
        <p14:creationId xmlns:p14="http://schemas.microsoft.com/office/powerpoint/2010/main" val="1471990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E681EDBB-A4FA-4A6C-A327-65298125FFC7}"/>
              </a:ext>
            </a:extLst>
          </p:cNvPr>
          <p:cNvPicPr>
            <a:picLocks noGrp="1" noChangeAspect="1"/>
          </p:cNvPicPr>
          <p:nvPr>
            <p:ph idx="1"/>
          </p:nvPr>
        </p:nvPicPr>
        <p:blipFill>
          <a:blip r:embed="rId2"/>
          <a:stretch>
            <a:fillRect/>
          </a:stretch>
        </p:blipFill>
        <p:spPr>
          <a:xfrm>
            <a:off x="1120052" y="366265"/>
            <a:ext cx="6522785" cy="439137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4016354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9B6CF7D8-63C3-41DF-9D11-6A341245D5CC}"/>
              </a:ext>
            </a:extLst>
          </p:cNvPr>
          <p:cNvPicPr>
            <a:picLocks noChangeAspect="1"/>
          </p:cNvPicPr>
          <p:nvPr/>
        </p:nvPicPr>
        <p:blipFill>
          <a:blip r:embed="rId2"/>
          <a:stretch>
            <a:fillRect/>
          </a:stretch>
        </p:blipFill>
        <p:spPr>
          <a:xfrm>
            <a:off x="3535134" y="4192906"/>
            <a:ext cx="5135337" cy="168244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81692" y="642257"/>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535134" y="642257"/>
            <a:ext cx="5135337" cy="3320143"/>
          </a:xfrm>
        </p:spPr>
        <p:txBody>
          <a:bodyPr>
            <a:normAutofit/>
          </a:bodyPr>
          <a:lstStyle/>
          <a:p>
            <a:r>
              <a:rPr lang="zh-CN" altLang="en-US" dirty="0"/>
              <a:t>如果需要把</a:t>
            </a:r>
            <a:r>
              <a:rPr lang="en-US" altLang="zh-CN" dirty="0"/>
              <a:t>32 </a:t>
            </a:r>
            <a:r>
              <a:rPr lang="zh-CN" altLang="en-US" dirty="0"/>
              <a:t>位整数饱和到无符号的</a:t>
            </a:r>
            <a:r>
              <a:rPr lang="en-US" altLang="zh-CN" dirty="0"/>
              <a:t>12 </a:t>
            </a:r>
            <a:r>
              <a:rPr lang="zh-CN" altLang="en-US" dirty="0"/>
              <a:t>位整数（</a:t>
            </a:r>
            <a:r>
              <a:rPr lang="en-US" altLang="zh-CN" dirty="0"/>
              <a:t>0‐4095</a:t>
            </a:r>
            <a:r>
              <a:rPr lang="zh-CN" altLang="en-US" dirty="0"/>
              <a:t>），则可以如下使用</a:t>
            </a:r>
            <a:r>
              <a:rPr lang="en-US" altLang="zh-CN" dirty="0"/>
              <a:t>USAT </a:t>
            </a:r>
            <a:r>
              <a:rPr lang="zh-CN" altLang="en-US" dirty="0"/>
              <a:t>指令</a:t>
            </a:r>
          </a:p>
          <a:p>
            <a:pPr lvl="1"/>
            <a:r>
              <a:rPr lang="en-US" altLang="zh-CN" dirty="0"/>
              <a:t>USAT{.W} R1, #12, R0</a:t>
            </a:r>
          </a:p>
          <a:p>
            <a:r>
              <a:rPr lang="zh-CN" altLang="en-US" dirty="0"/>
              <a:t>该指令的执行情况如图所示。</a:t>
            </a:r>
          </a:p>
        </p:txBody>
      </p:sp>
    </p:spTree>
    <p:extLst>
      <p:ext uri="{BB962C8B-B14F-4D97-AF65-F5344CB8AC3E}">
        <p14:creationId xmlns:p14="http://schemas.microsoft.com/office/powerpoint/2010/main" val="9813665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r>
              <a:rPr lang="en-US" altLang="zh-CN" dirty="0"/>
              <a:t>SFR</a:t>
            </a:r>
            <a:r>
              <a:rPr lang="zh-CN" altLang="en-US" dirty="0"/>
              <a:t>访问</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MRS</a:t>
            </a:r>
            <a:r>
              <a:rPr lang="zh-CN" altLang="en-US" dirty="0"/>
              <a:t>和</a:t>
            </a:r>
            <a:r>
              <a:rPr lang="en-US" altLang="zh-CN" dirty="0"/>
              <a:t>MSR</a:t>
            </a:r>
            <a:r>
              <a:rPr lang="zh-CN" altLang="en-US" dirty="0"/>
              <a:t>两条指令是访问特殊功能寄存器的“绿色通道”</a:t>
            </a:r>
            <a:r>
              <a:rPr lang="en-US" altLang="zh-CN" dirty="0"/>
              <a:t>——</a:t>
            </a:r>
            <a:r>
              <a:rPr lang="zh-CN" altLang="en-US" dirty="0"/>
              <a:t>当然必须在特权级下，除</a:t>
            </a:r>
            <a:r>
              <a:rPr lang="en-US" altLang="zh-CN" dirty="0"/>
              <a:t>APSR </a:t>
            </a:r>
            <a:r>
              <a:rPr lang="zh-CN" altLang="en-US" dirty="0"/>
              <a:t>外。语法如下：</a:t>
            </a:r>
          </a:p>
          <a:p>
            <a:pPr lvl="1"/>
            <a:r>
              <a:rPr lang="en-US" altLang="zh-CN" dirty="0"/>
              <a:t>MRS &lt;Rn&gt;, &lt;</a:t>
            </a:r>
            <a:r>
              <a:rPr lang="en-US" altLang="zh-CN" dirty="0" err="1"/>
              <a:t>SReg</a:t>
            </a:r>
            <a:r>
              <a:rPr lang="en-US" altLang="zh-CN" dirty="0"/>
              <a:t>&gt; ;</a:t>
            </a:r>
            <a:r>
              <a:rPr lang="zh-CN" altLang="en-US" dirty="0"/>
              <a:t>加载特殊功能寄存器的值到</a:t>
            </a:r>
            <a:r>
              <a:rPr lang="en-US" altLang="zh-CN" dirty="0"/>
              <a:t>Rn</a:t>
            </a:r>
          </a:p>
          <a:p>
            <a:pPr lvl="1"/>
            <a:r>
              <a:rPr lang="en-US" altLang="zh-CN" dirty="0"/>
              <a:t>MSR &lt;</a:t>
            </a:r>
            <a:r>
              <a:rPr lang="en-US" altLang="zh-CN" dirty="0" err="1"/>
              <a:t>Sreg</a:t>
            </a:r>
            <a:r>
              <a:rPr lang="en-US" altLang="zh-CN" dirty="0"/>
              <a:t>&gt;,&lt;Rn&gt; ;</a:t>
            </a:r>
            <a:r>
              <a:rPr lang="zh-CN" altLang="en-US" dirty="0"/>
              <a:t>存储</a:t>
            </a:r>
            <a:r>
              <a:rPr lang="en-US" altLang="zh-CN" dirty="0"/>
              <a:t>Rn </a:t>
            </a:r>
            <a:r>
              <a:rPr lang="zh-CN" altLang="en-US" dirty="0"/>
              <a:t>的值到特殊功能寄存器</a:t>
            </a:r>
            <a:endParaRPr lang="en-US" altLang="zh-CN" dirty="0"/>
          </a:p>
          <a:p>
            <a:r>
              <a:rPr lang="zh-CN" altLang="en-US" dirty="0"/>
              <a:t>一个指定</a:t>
            </a:r>
            <a:r>
              <a:rPr lang="en-US" altLang="zh-CN" dirty="0"/>
              <a:t>PSP </a:t>
            </a:r>
            <a:r>
              <a:rPr lang="zh-CN" altLang="en-US" dirty="0"/>
              <a:t>进行更新的例子：</a:t>
            </a:r>
          </a:p>
          <a:p>
            <a:pPr lvl="1"/>
            <a:r>
              <a:rPr lang="en-US" altLang="zh-CN" dirty="0"/>
              <a:t>LDR R0, =0x20008000</a:t>
            </a:r>
          </a:p>
          <a:p>
            <a:pPr lvl="1"/>
            <a:r>
              <a:rPr lang="en-US" altLang="zh-CN" dirty="0"/>
              <a:t>MSR PSP, R0</a:t>
            </a:r>
          </a:p>
          <a:p>
            <a:pPr lvl="1"/>
            <a:r>
              <a:rPr lang="en-US" altLang="zh-CN" dirty="0"/>
              <a:t>BX LR ;</a:t>
            </a:r>
            <a:r>
              <a:rPr lang="zh-CN" altLang="en-US" dirty="0"/>
              <a:t>如果是从异常返回到线程状态，则使用新的</a:t>
            </a:r>
            <a:r>
              <a:rPr lang="en-US" altLang="zh-CN" dirty="0"/>
              <a:t>PSP </a:t>
            </a:r>
            <a:r>
              <a:rPr lang="zh-CN" altLang="en-US" dirty="0"/>
              <a:t>的值作为栈顶指针</a:t>
            </a:r>
          </a:p>
        </p:txBody>
      </p:sp>
    </p:spTree>
    <p:extLst>
      <p:ext uri="{BB962C8B-B14F-4D97-AF65-F5344CB8AC3E}">
        <p14:creationId xmlns:p14="http://schemas.microsoft.com/office/powerpoint/2010/main" val="41421633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E921E2E0-7299-463B-A550-BC46756A87D8}"/>
              </a:ext>
            </a:extLst>
          </p:cNvPr>
          <p:cNvPicPr>
            <a:picLocks noGrp="1" noChangeAspect="1"/>
          </p:cNvPicPr>
          <p:nvPr>
            <p:ph idx="1"/>
          </p:nvPr>
        </p:nvPicPr>
        <p:blipFill>
          <a:blip r:embed="rId2"/>
          <a:stretch>
            <a:fillRect/>
          </a:stretch>
        </p:blipFill>
        <p:spPr>
          <a:xfrm>
            <a:off x="613225" y="367809"/>
            <a:ext cx="7915143" cy="492709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5043921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图片 3">
            <a:extLst>
              <a:ext uri="{FF2B5EF4-FFF2-40B4-BE49-F238E27FC236}">
                <a16:creationId xmlns:a16="http://schemas.microsoft.com/office/drawing/2014/main" id="{6FB0A2F3-5D0A-4B37-9698-5BA32353243F}"/>
              </a:ext>
            </a:extLst>
          </p:cNvPr>
          <p:cNvPicPr>
            <a:picLocks noChangeAspect="1"/>
          </p:cNvPicPr>
          <p:nvPr/>
        </p:nvPicPr>
        <p:blipFill>
          <a:blip r:embed="rId2"/>
          <a:stretch>
            <a:fillRect/>
          </a:stretch>
        </p:blipFill>
        <p:spPr>
          <a:xfrm>
            <a:off x="3399460" y="1052716"/>
            <a:ext cx="5418875" cy="475256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6"/>
            <a:ext cx="2313633" cy="1268284"/>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r>
              <a:rPr lang="en-US" altLang="zh-CN" sz="1300" dirty="0">
                <a:solidFill>
                  <a:srgbClr val="FFFFFF"/>
                </a:solidFill>
              </a:rPr>
              <a:t>IT </a:t>
            </a:r>
            <a:r>
              <a:rPr lang="zh-CN" altLang="en-US" sz="1300" dirty="0">
                <a:solidFill>
                  <a:srgbClr val="FFFFFF"/>
                </a:solidFill>
              </a:rPr>
              <a:t>指令</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使能了指令的条件执行方式，并且使</a:t>
            </a:r>
            <a:r>
              <a:rPr lang="en-US" altLang="zh-CN" sz="1300" dirty="0">
                <a:solidFill>
                  <a:srgbClr val="FFFFFF"/>
                </a:solidFill>
              </a:rPr>
              <a:t>CM3 </a:t>
            </a:r>
            <a:r>
              <a:rPr lang="zh-CN" altLang="en-US" sz="1300" dirty="0">
                <a:solidFill>
                  <a:srgbClr val="FFFFFF"/>
                </a:solidFill>
              </a:rPr>
              <a:t>不再预取不满足条件的指令。又因为它在使用时取代了条件转移指令，还避免了在执行流转移时，对流水线的清洗和重新指令预取的开销，所以能优化</a:t>
            </a:r>
            <a:r>
              <a:rPr lang="en-US" altLang="zh-CN" sz="1300" dirty="0">
                <a:solidFill>
                  <a:srgbClr val="FFFFFF"/>
                </a:solidFill>
              </a:rPr>
              <a:t>C </a:t>
            </a:r>
            <a:r>
              <a:rPr lang="zh-CN" altLang="en-US" sz="1300" dirty="0">
                <a:solidFill>
                  <a:srgbClr val="FFFFFF"/>
                </a:solidFill>
              </a:rPr>
              <a:t>结构中的小型</a:t>
            </a:r>
            <a:r>
              <a:rPr lang="en-US" altLang="zh-CN" sz="1300" dirty="0">
                <a:solidFill>
                  <a:srgbClr val="FFFFFF"/>
                </a:solidFill>
              </a:rPr>
              <a:t>if </a:t>
            </a:r>
            <a:r>
              <a:rPr lang="zh-CN" altLang="en-US" sz="1300" dirty="0">
                <a:solidFill>
                  <a:srgbClr val="FFFFFF"/>
                </a:solidFill>
              </a:rPr>
              <a:t>块</a:t>
            </a:r>
          </a:p>
        </p:txBody>
      </p:sp>
    </p:spTree>
    <p:extLst>
      <p:ext uri="{BB962C8B-B14F-4D97-AF65-F5344CB8AC3E}">
        <p14:creationId xmlns:p14="http://schemas.microsoft.com/office/powerpoint/2010/main" val="4083164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B20EB4BF-D5BA-4221-A458-9FD301CA6CE8}"/>
              </a:ext>
            </a:extLst>
          </p:cNvPr>
          <p:cNvPicPr>
            <a:picLocks noChangeAspect="1"/>
          </p:cNvPicPr>
          <p:nvPr/>
        </p:nvPicPr>
        <p:blipFill>
          <a:blip r:embed="rId2"/>
          <a:stretch>
            <a:fillRect/>
          </a:stretch>
        </p:blipFill>
        <p:spPr>
          <a:xfrm>
            <a:off x="4397042" y="1802603"/>
            <a:ext cx="3577095" cy="381998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pPr>
              <a:lnSpc>
                <a:spcPct val="140000"/>
              </a:lnSpc>
            </a:pPr>
            <a:r>
              <a:rPr lang="en-US" altLang="zh-CN" sz="1300">
                <a:solidFill>
                  <a:srgbClr val="FFFFFF"/>
                </a:solidFill>
              </a:rPr>
              <a:t>CBZ</a:t>
            </a:r>
            <a:r>
              <a:rPr lang="zh-CN" altLang="en-US" sz="1300">
                <a:solidFill>
                  <a:srgbClr val="FFFFFF"/>
                </a:solidFill>
              </a:rPr>
              <a:t>和</a:t>
            </a:r>
            <a:r>
              <a:rPr lang="en-US" altLang="zh-CN" sz="1300">
                <a:solidFill>
                  <a:srgbClr val="FFFFFF"/>
                </a:solidFill>
              </a:rPr>
              <a:t>CBNZ</a:t>
            </a:r>
            <a:r>
              <a:rPr lang="zh-CN" altLang="en-US" sz="1300">
                <a:solidFill>
                  <a:srgbClr val="FFFFFF"/>
                </a:solidFill>
              </a:rPr>
              <a:t>是比较并条件跳转指令，专为循环结构的优化而设，它只能做前向跳转。语法格式为：</a:t>
            </a:r>
          </a:p>
          <a:p>
            <a:pPr lvl="1">
              <a:lnSpc>
                <a:spcPct val="140000"/>
              </a:lnSpc>
            </a:pPr>
            <a:r>
              <a:rPr lang="en-US" altLang="zh-CN" sz="1300">
                <a:solidFill>
                  <a:srgbClr val="FFFFFF"/>
                </a:solidFill>
              </a:rPr>
              <a:t>CBZ &lt;Rn&gt;, &lt;label&gt;</a:t>
            </a:r>
          </a:p>
          <a:p>
            <a:pPr lvl="1">
              <a:lnSpc>
                <a:spcPct val="140000"/>
              </a:lnSpc>
            </a:pPr>
            <a:r>
              <a:rPr lang="en-US" altLang="zh-CN" sz="1300">
                <a:solidFill>
                  <a:srgbClr val="FFFFFF"/>
                </a:solidFill>
              </a:rPr>
              <a:t>CBNZ &lt;Rn&gt;, &lt;label&gt;</a:t>
            </a:r>
          </a:p>
          <a:p>
            <a:pPr>
              <a:lnSpc>
                <a:spcPct val="140000"/>
              </a:lnSpc>
            </a:pPr>
            <a:r>
              <a:rPr lang="zh-CN" altLang="en-US" sz="1300">
                <a:solidFill>
                  <a:srgbClr val="FFFFFF"/>
                </a:solidFill>
              </a:rPr>
              <a:t>它们的跳转范围较窄，只有</a:t>
            </a:r>
            <a:r>
              <a:rPr lang="en-US" altLang="zh-CN" sz="1300">
                <a:solidFill>
                  <a:srgbClr val="FFFFFF"/>
                </a:solidFill>
              </a:rPr>
              <a:t>0‐126</a:t>
            </a:r>
            <a:r>
              <a:rPr lang="zh-CN" altLang="en-US" sz="1300">
                <a:solidFill>
                  <a:srgbClr val="FFFFFF"/>
                </a:solidFill>
              </a:rPr>
              <a:t>。</a:t>
            </a:r>
            <a:endParaRPr lang="en-US" altLang="zh-CN" sz="1300">
              <a:solidFill>
                <a:srgbClr val="FFFFFF"/>
              </a:solidFill>
            </a:endParaRPr>
          </a:p>
          <a:p>
            <a:pPr>
              <a:lnSpc>
                <a:spcPct val="140000"/>
              </a:lnSpc>
            </a:pPr>
            <a:r>
              <a:rPr lang="zh-CN" altLang="en-US" sz="1300">
                <a:solidFill>
                  <a:srgbClr val="FFFFFF"/>
                </a:solidFill>
              </a:rPr>
              <a:t>与其它的比较指令不同，</a:t>
            </a:r>
            <a:r>
              <a:rPr lang="en-US" altLang="zh-CN" sz="1300">
                <a:solidFill>
                  <a:srgbClr val="FFFFFF"/>
                </a:solidFill>
              </a:rPr>
              <a:t>CBZ/CBNZ </a:t>
            </a:r>
            <a:r>
              <a:rPr lang="zh-CN" altLang="en-US" sz="1300">
                <a:solidFill>
                  <a:srgbClr val="FFFFFF"/>
                </a:solidFill>
              </a:rPr>
              <a:t>不会更新标志位。</a:t>
            </a:r>
          </a:p>
        </p:txBody>
      </p:sp>
    </p:spTree>
    <p:extLst>
      <p:ext uri="{BB962C8B-B14F-4D97-AF65-F5344CB8AC3E}">
        <p14:creationId xmlns:p14="http://schemas.microsoft.com/office/powerpoint/2010/main" val="135384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32 </a:t>
            </a:r>
            <a:r>
              <a:rPr lang="zh-CN" altLang="en-US" dirty="0"/>
              <a:t>位硬件除法指令如下所示：</a:t>
            </a:r>
          </a:p>
          <a:p>
            <a:pPr lvl="1"/>
            <a:r>
              <a:rPr lang="en-US" altLang="zh-CN" dirty="0"/>
              <a:t>SDIV.W Rd, Rn, Rm</a:t>
            </a:r>
          </a:p>
          <a:p>
            <a:pPr lvl="1"/>
            <a:r>
              <a:rPr lang="en-US" altLang="zh-CN" dirty="0"/>
              <a:t>UDIV.W Rd, Rn, Rm</a:t>
            </a:r>
          </a:p>
          <a:p>
            <a:r>
              <a:rPr lang="zh-CN" altLang="en-US" dirty="0"/>
              <a:t>运算结果是 </a:t>
            </a:r>
            <a:r>
              <a:rPr lang="en-US" altLang="zh-CN" dirty="0"/>
              <a:t>Rd= Rn/Rm</a:t>
            </a:r>
            <a:r>
              <a:rPr lang="zh-CN" altLang="en-US" dirty="0"/>
              <a:t>，余数被丢弃。例如：</a:t>
            </a:r>
          </a:p>
          <a:p>
            <a:pPr lvl="1"/>
            <a:r>
              <a:rPr lang="en-US" altLang="zh-CN" dirty="0"/>
              <a:t>LDR r0, =300</a:t>
            </a:r>
          </a:p>
          <a:p>
            <a:pPr lvl="1"/>
            <a:r>
              <a:rPr lang="en-US" altLang="zh-CN" dirty="0"/>
              <a:t>MOV R1, #7</a:t>
            </a:r>
          </a:p>
          <a:p>
            <a:pPr lvl="1"/>
            <a:r>
              <a:rPr lang="en-US" altLang="zh-CN" dirty="0"/>
              <a:t>UDIV.W R2, R0, R1</a:t>
            </a:r>
          </a:p>
          <a:p>
            <a:r>
              <a:rPr lang="zh-CN" altLang="en-US" dirty="0"/>
              <a:t>则</a:t>
            </a:r>
            <a:r>
              <a:rPr lang="en-US" altLang="zh-CN" dirty="0"/>
              <a:t>R2= 300/7 =44</a:t>
            </a:r>
          </a:p>
          <a:p>
            <a:r>
              <a:rPr lang="zh-CN" altLang="en-US" dirty="0"/>
              <a:t>为了捕捉被零除的非法操作，你以在</a:t>
            </a:r>
            <a:r>
              <a:rPr lang="en-US" altLang="zh-CN" dirty="0"/>
              <a:t>NVIC </a:t>
            </a:r>
            <a:r>
              <a:rPr lang="zh-CN" altLang="en-US" dirty="0"/>
              <a:t>的配置控制寄存器中置位</a:t>
            </a:r>
            <a:r>
              <a:rPr lang="en-US" altLang="zh-CN" dirty="0"/>
              <a:t>DIVBYZERO </a:t>
            </a:r>
            <a:r>
              <a:rPr lang="zh-CN" altLang="en-US" dirty="0"/>
              <a:t>位。这样，如果出现了被零除的情况，将会引发一个用法</a:t>
            </a:r>
            <a:r>
              <a:rPr lang="en-US" altLang="zh-CN" dirty="0"/>
              <a:t>fault </a:t>
            </a:r>
            <a:r>
              <a:rPr lang="zh-CN" altLang="en-US" dirty="0"/>
              <a:t>异常。如果没有任何措施，</a:t>
            </a:r>
            <a:r>
              <a:rPr lang="en-US" altLang="zh-CN" dirty="0"/>
              <a:t>Rd </a:t>
            </a:r>
            <a:r>
              <a:rPr lang="zh-CN" altLang="en-US" dirty="0"/>
              <a:t>将在除数为零时被清零。</a:t>
            </a:r>
          </a:p>
        </p:txBody>
      </p:sp>
    </p:spTree>
    <p:extLst>
      <p:ext uri="{BB962C8B-B14F-4D97-AF65-F5344CB8AC3E}">
        <p14:creationId xmlns:p14="http://schemas.microsoft.com/office/powerpoint/2010/main" val="347677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865F0DAB-9397-4F47-BA45-43E0279E4BE8}"/>
              </a:ext>
            </a:extLst>
          </p:cNvPr>
          <p:cNvPicPr>
            <a:picLocks noChangeAspect="1"/>
          </p:cNvPicPr>
          <p:nvPr/>
        </p:nvPicPr>
        <p:blipFill>
          <a:blip r:embed="rId2"/>
          <a:stretch>
            <a:fillRect/>
          </a:stretch>
        </p:blipFill>
        <p:spPr>
          <a:xfrm>
            <a:off x="1118024" y="958849"/>
            <a:ext cx="6907951" cy="4940301"/>
          </a:xfrm>
          <a:prstGeom prst="rect">
            <a:avLst/>
          </a:prstGeom>
        </p:spPr>
      </p:pic>
    </p:spTree>
    <p:extLst>
      <p:ext uri="{BB962C8B-B14F-4D97-AF65-F5344CB8AC3E}">
        <p14:creationId xmlns:p14="http://schemas.microsoft.com/office/powerpoint/2010/main" val="3276055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SXTB, SXTH, UXTB, UXTH</a:t>
            </a:r>
            <a:r>
              <a:rPr lang="zh-CN" altLang="en-US" dirty="0"/>
              <a:t>这 </a:t>
            </a:r>
            <a:r>
              <a:rPr lang="en-US" altLang="zh-CN" dirty="0"/>
              <a:t>4 </a:t>
            </a:r>
            <a:r>
              <a:rPr lang="zh-CN" altLang="en-US" dirty="0"/>
              <a:t>个指令是为优化</a:t>
            </a:r>
            <a:r>
              <a:rPr lang="en-US" altLang="zh-CN" dirty="0"/>
              <a:t>C </a:t>
            </a:r>
            <a:r>
              <a:rPr lang="zh-CN" altLang="en-US" dirty="0"/>
              <a:t>的强制数据类型转换而设的，把数据宽度转换成处理器喜欢的</a:t>
            </a:r>
            <a:r>
              <a:rPr lang="en-US" altLang="zh-CN" dirty="0"/>
              <a:t>32 </a:t>
            </a:r>
            <a:r>
              <a:rPr lang="zh-CN" altLang="en-US" dirty="0"/>
              <a:t>位长度。语法如下：</a:t>
            </a:r>
          </a:p>
          <a:p>
            <a:pPr lvl="1"/>
            <a:r>
              <a:rPr lang="en-US" altLang="zh-CN" dirty="0"/>
              <a:t>SXTB Rd, Rn</a:t>
            </a:r>
          </a:p>
          <a:p>
            <a:pPr lvl="1"/>
            <a:r>
              <a:rPr lang="en-US" altLang="zh-CN" dirty="0"/>
              <a:t>SXTH Rd, Rn</a:t>
            </a:r>
          </a:p>
          <a:p>
            <a:pPr lvl="1"/>
            <a:r>
              <a:rPr lang="en-US" altLang="zh-CN" dirty="0"/>
              <a:t>UXTB Rd, Rn</a:t>
            </a:r>
          </a:p>
          <a:p>
            <a:pPr lvl="1"/>
            <a:r>
              <a:rPr lang="en-US" altLang="zh-CN" dirty="0"/>
              <a:t>UXTH Rd, Rn</a:t>
            </a:r>
          </a:p>
          <a:p>
            <a:r>
              <a:rPr lang="zh-CN" altLang="en-US" dirty="0"/>
              <a:t>对于</a:t>
            </a:r>
            <a:r>
              <a:rPr lang="en-US" altLang="zh-CN" dirty="0"/>
              <a:t>SXTB/SXTH</a:t>
            </a:r>
            <a:r>
              <a:rPr lang="zh-CN" altLang="en-US" dirty="0"/>
              <a:t>，数据带符号位扩展成</a:t>
            </a:r>
            <a:r>
              <a:rPr lang="en-US" altLang="zh-CN" dirty="0"/>
              <a:t>32 </a:t>
            </a:r>
            <a:r>
              <a:rPr lang="zh-CN" altLang="en-US" dirty="0"/>
              <a:t>位整数。对于</a:t>
            </a:r>
            <a:r>
              <a:rPr lang="en-US" altLang="zh-CN" dirty="0"/>
              <a:t>UXTB/UXTH</a:t>
            </a:r>
            <a:r>
              <a:rPr lang="zh-CN" altLang="en-US" dirty="0"/>
              <a:t>，高位清零。例如，</a:t>
            </a:r>
          </a:p>
          <a:p>
            <a:r>
              <a:rPr lang="zh-CN" altLang="en-US" dirty="0"/>
              <a:t>记</a:t>
            </a:r>
            <a:r>
              <a:rPr lang="en-US" altLang="zh-CN" dirty="0"/>
              <a:t>R0=0x55aa8765,</a:t>
            </a:r>
            <a:r>
              <a:rPr lang="zh-CN" altLang="en-US" dirty="0"/>
              <a:t>则</a:t>
            </a:r>
          </a:p>
          <a:p>
            <a:pPr lvl="1"/>
            <a:r>
              <a:rPr lang="en-US" altLang="zh-CN" dirty="0"/>
              <a:t>SXTB R1, R0 ; R1=0x00000065</a:t>
            </a:r>
          </a:p>
          <a:p>
            <a:pPr lvl="1"/>
            <a:r>
              <a:rPr lang="en-US" altLang="zh-CN" dirty="0"/>
              <a:t>SXTH R1, R0 ; R1=0xffff8765</a:t>
            </a:r>
          </a:p>
          <a:p>
            <a:pPr lvl="1"/>
            <a:r>
              <a:rPr lang="en-US" altLang="zh-CN" dirty="0"/>
              <a:t>UXTB R1, R0 ; R1=0x00000065</a:t>
            </a:r>
          </a:p>
          <a:p>
            <a:pPr lvl="1"/>
            <a:r>
              <a:rPr lang="en-US" altLang="zh-CN" dirty="0"/>
              <a:t>UXTH R1, R0 ; R1=0x00008765</a:t>
            </a:r>
            <a:endParaRPr lang="zh-CN" altLang="en-US" dirty="0"/>
          </a:p>
        </p:txBody>
      </p:sp>
    </p:spTree>
    <p:extLst>
      <p:ext uri="{BB962C8B-B14F-4D97-AF65-F5344CB8AC3E}">
        <p14:creationId xmlns:p14="http://schemas.microsoft.com/office/powerpoint/2010/main" val="2738992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en-US" altLang="zh-CN" dirty="0"/>
              <a:t>UBFX/SBFX </a:t>
            </a:r>
            <a:r>
              <a:rPr lang="zh-CN" altLang="en-US" dirty="0"/>
              <a:t>都是位段提取指令，语法格式为：</a:t>
            </a:r>
          </a:p>
          <a:p>
            <a:pPr lvl="1"/>
            <a:r>
              <a:rPr lang="en-US" altLang="zh-CN" dirty="0"/>
              <a:t>UBFX.W Rd, Rn, #</a:t>
            </a:r>
            <a:r>
              <a:rPr lang="en-US" altLang="zh-CN" dirty="0" err="1"/>
              <a:t>lsb</a:t>
            </a:r>
            <a:r>
              <a:rPr lang="en-US" altLang="zh-CN" dirty="0"/>
              <a:t>, #width</a:t>
            </a:r>
          </a:p>
          <a:p>
            <a:pPr lvl="1"/>
            <a:r>
              <a:rPr lang="en-US" altLang="zh-CN" dirty="0"/>
              <a:t>SBFX.W Rd, Rn, #</a:t>
            </a:r>
            <a:r>
              <a:rPr lang="en-US" altLang="zh-CN" dirty="0" err="1"/>
              <a:t>lsb</a:t>
            </a:r>
            <a:r>
              <a:rPr lang="en-US" altLang="zh-CN" dirty="0"/>
              <a:t>, #width</a:t>
            </a:r>
          </a:p>
          <a:p>
            <a:r>
              <a:rPr lang="en-US" altLang="zh-CN" dirty="0"/>
              <a:t>UBFX </a:t>
            </a:r>
            <a:r>
              <a:rPr lang="zh-CN" altLang="en-US" dirty="0"/>
              <a:t>从</a:t>
            </a:r>
            <a:r>
              <a:rPr lang="en-US" altLang="zh-CN" dirty="0"/>
              <a:t>Rn </a:t>
            </a:r>
            <a:r>
              <a:rPr lang="zh-CN" altLang="en-US" dirty="0"/>
              <a:t>中取出任一个位段，执行零扩展后放到</a:t>
            </a:r>
            <a:r>
              <a:rPr lang="en-US" altLang="zh-CN" dirty="0"/>
              <a:t>Rd </a:t>
            </a:r>
            <a:r>
              <a:rPr lang="zh-CN" altLang="en-US" dirty="0"/>
              <a:t>中（请比较与</a:t>
            </a:r>
            <a:r>
              <a:rPr lang="en-US" altLang="zh-CN" dirty="0"/>
              <a:t>BFI </a:t>
            </a:r>
            <a:r>
              <a:rPr lang="zh-CN" altLang="en-US" dirty="0"/>
              <a:t>的不同）。例如：</a:t>
            </a:r>
          </a:p>
          <a:p>
            <a:pPr lvl="1"/>
            <a:r>
              <a:rPr lang="en-US" altLang="zh-CN" dirty="0"/>
              <a:t>LDR R0, =0x5678ABCD</a:t>
            </a:r>
          </a:p>
          <a:p>
            <a:pPr lvl="1"/>
            <a:r>
              <a:rPr lang="en-US" altLang="zh-CN" dirty="0"/>
              <a:t>UBFX.W R1, R0, #12,#16</a:t>
            </a:r>
          </a:p>
          <a:p>
            <a:r>
              <a:rPr lang="zh-CN" altLang="en-US" dirty="0"/>
              <a:t>则</a:t>
            </a:r>
            <a:r>
              <a:rPr lang="en-US" altLang="zh-CN" dirty="0"/>
              <a:t>R0=0x0000678A</a:t>
            </a:r>
          </a:p>
          <a:p>
            <a:r>
              <a:rPr lang="zh-CN" altLang="en-US" dirty="0"/>
              <a:t>类似地，</a:t>
            </a:r>
            <a:r>
              <a:rPr lang="en-US" altLang="zh-CN" dirty="0"/>
              <a:t>SBFX </a:t>
            </a:r>
            <a:r>
              <a:rPr lang="zh-CN" altLang="en-US" dirty="0"/>
              <a:t>也抽取任意的位段，但是以带符号的方式进行扩展。例如：</a:t>
            </a:r>
          </a:p>
          <a:p>
            <a:pPr lvl="1"/>
            <a:r>
              <a:rPr lang="en-US" altLang="zh-CN" dirty="0"/>
              <a:t>LDR R0, =0x5678ABCD</a:t>
            </a:r>
          </a:p>
          <a:p>
            <a:pPr lvl="1"/>
            <a:r>
              <a:rPr lang="en-US" altLang="zh-CN" dirty="0"/>
              <a:t>SBFX.W R1, R0, #8,#4</a:t>
            </a:r>
          </a:p>
          <a:p>
            <a:r>
              <a:rPr lang="zh-CN" altLang="en-US" dirty="0"/>
              <a:t>则</a:t>
            </a:r>
            <a:r>
              <a:rPr lang="en-US" altLang="zh-CN" dirty="0"/>
              <a:t>R0=0xFFFFFFFB</a:t>
            </a:r>
          </a:p>
          <a:p>
            <a:r>
              <a:rPr lang="zh-CN" altLang="en-US" dirty="0"/>
              <a:t>上述例子为了描述方便使用了</a:t>
            </a:r>
            <a:r>
              <a:rPr lang="en-US" altLang="zh-CN" dirty="0"/>
              <a:t>4 </a:t>
            </a:r>
            <a:r>
              <a:rPr lang="zh-CN" altLang="en-US" dirty="0"/>
              <a:t>比特对齐的</a:t>
            </a:r>
            <a:r>
              <a:rPr lang="en-US" altLang="zh-CN" dirty="0"/>
              <a:t>#</a:t>
            </a:r>
            <a:r>
              <a:rPr lang="en-US" altLang="zh-CN" dirty="0" err="1"/>
              <a:t>lsb</a:t>
            </a:r>
            <a:r>
              <a:rPr lang="en-US" altLang="zh-CN" dirty="0"/>
              <a:t> </a:t>
            </a:r>
            <a:r>
              <a:rPr lang="zh-CN" altLang="en-US" dirty="0"/>
              <a:t>和</a:t>
            </a:r>
            <a:r>
              <a:rPr lang="en-US" altLang="zh-CN" dirty="0"/>
              <a:t>#width</a:t>
            </a:r>
            <a:r>
              <a:rPr lang="zh-CN" altLang="en-US" dirty="0"/>
              <a:t>，但事实上并无此限制。</a:t>
            </a:r>
          </a:p>
        </p:txBody>
      </p:sp>
    </p:spTree>
    <p:extLst>
      <p:ext uri="{BB962C8B-B14F-4D97-AF65-F5344CB8AC3E}">
        <p14:creationId xmlns:p14="http://schemas.microsoft.com/office/powerpoint/2010/main" val="24567383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62500" lnSpcReduction="20000"/>
          </a:bodyPr>
          <a:lstStyle/>
          <a:p>
            <a:r>
              <a:rPr lang="en-US" altLang="zh-CN" dirty="0"/>
              <a:t>LDRD/STRD</a:t>
            </a:r>
          </a:p>
          <a:p>
            <a:r>
              <a:rPr lang="en-US" altLang="zh-CN" dirty="0"/>
              <a:t>CM3 </a:t>
            </a:r>
            <a:r>
              <a:rPr lang="zh-CN" altLang="en-US" dirty="0"/>
              <a:t>在一定程度上支持对</a:t>
            </a:r>
            <a:r>
              <a:rPr lang="en-US" altLang="zh-CN" dirty="0"/>
              <a:t>64 </a:t>
            </a:r>
            <a:r>
              <a:rPr lang="zh-CN" altLang="en-US"/>
              <a:t>位整数操作。</a:t>
            </a:r>
            <a:r>
              <a:rPr lang="zh-CN" altLang="en-US" dirty="0"/>
              <a:t>其中</a:t>
            </a:r>
            <a:r>
              <a:rPr lang="en-US" altLang="zh-CN" dirty="0"/>
              <a:t>LDRD/STRD </a:t>
            </a:r>
            <a:r>
              <a:rPr lang="zh-CN" altLang="en-US" dirty="0"/>
              <a:t>就是为</a:t>
            </a:r>
            <a:r>
              <a:rPr lang="en-US" altLang="zh-CN" dirty="0"/>
              <a:t>64 </a:t>
            </a:r>
            <a:r>
              <a:rPr lang="zh-CN" altLang="en-US" dirty="0"/>
              <a:t>位整数的数据传送而设的，语法格式为：</a:t>
            </a:r>
          </a:p>
          <a:p>
            <a:pPr lvl="1"/>
            <a:r>
              <a:rPr lang="en-US" altLang="zh-CN" dirty="0"/>
              <a:t>LDRD.W RL, RH, [Rn, #+/-offset] {!};</a:t>
            </a:r>
            <a:r>
              <a:rPr lang="zh-CN" altLang="en-US" dirty="0"/>
              <a:t>可选预索引的</a:t>
            </a:r>
            <a:r>
              <a:rPr lang="en-US" altLang="zh-CN" dirty="0"/>
              <a:t>64 </a:t>
            </a:r>
            <a:r>
              <a:rPr lang="zh-CN" altLang="en-US" dirty="0"/>
              <a:t>位整数加载</a:t>
            </a:r>
          </a:p>
          <a:p>
            <a:pPr lvl="1"/>
            <a:r>
              <a:rPr lang="en-US" altLang="zh-CN" dirty="0"/>
              <a:t>LDRD.W RL, RH, [Rn],#+/-offset ;</a:t>
            </a:r>
            <a:r>
              <a:rPr lang="zh-CN" altLang="en-US" dirty="0"/>
              <a:t>后索引的</a:t>
            </a:r>
            <a:r>
              <a:rPr lang="en-US" altLang="zh-CN" dirty="0"/>
              <a:t>64 </a:t>
            </a:r>
            <a:r>
              <a:rPr lang="zh-CN" altLang="en-US" dirty="0"/>
              <a:t>位整数加载</a:t>
            </a:r>
          </a:p>
          <a:p>
            <a:pPr lvl="1"/>
            <a:r>
              <a:rPr lang="en-US" altLang="zh-CN" dirty="0"/>
              <a:t>STRD.W RL, RH, [Rn, #+/-offset] {!};</a:t>
            </a:r>
            <a:r>
              <a:rPr lang="zh-CN" altLang="en-US" dirty="0"/>
              <a:t>可选预索引的</a:t>
            </a:r>
            <a:r>
              <a:rPr lang="en-US" altLang="zh-CN" dirty="0"/>
              <a:t>64 </a:t>
            </a:r>
            <a:r>
              <a:rPr lang="zh-CN" altLang="en-US" dirty="0"/>
              <a:t>位整数存储</a:t>
            </a:r>
          </a:p>
          <a:p>
            <a:pPr lvl="1"/>
            <a:r>
              <a:rPr lang="en-US" altLang="zh-CN" dirty="0"/>
              <a:t>STRD.W RL, RH, [Rn],#+/-offset ;</a:t>
            </a:r>
            <a:r>
              <a:rPr lang="zh-CN" altLang="en-US" dirty="0"/>
              <a:t>后索引的</a:t>
            </a:r>
            <a:r>
              <a:rPr lang="en-US" altLang="zh-CN" dirty="0"/>
              <a:t>64 </a:t>
            </a:r>
            <a:r>
              <a:rPr lang="zh-CN" altLang="en-US" dirty="0"/>
              <a:t>位整数存储</a:t>
            </a:r>
          </a:p>
          <a:p>
            <a:r>
              <a:rPr lang="zh-CN" altLang="en-US" dirty="0"/>
              <a:t>例如，记 </a:t>
            </a:r>
            <a:r>
              <a:rPr lang="en-US" altLang="zh-CN" dirty="0"/>
              <a:t>(0x1000)= 0x1234_5678_ABCD_EF00</a:t>
            </a:r>
            <a:r>
              <a:rPr lang="zh-CN" altLang="en-US" dirty="0"/>
              <a:t>：则</a:t>
            </a:r>
          </a:p>
          <a:p>
            <a:pPr lvl="1"/>
            <a:r>
              <a:rPr lang="en-US" altLang="zh-CN" dirty="0"/>
              <a:t>LDR R2, =0x1000 ;</a:t>
            </a:r>
          </a:p>
          <a:p>
            <a:pPr lvl="1"/>
            <a:r>
              <a:rPr lang="en-US" altLang="zh-CN" dirty="0"/>
              <a:t>LDRD.W R0, R1, [R2]</a:t>
            </a:r>
          </a:p>
          <a:p>
            <a:r>
              <a:rPr lang="zh-CN" altLang="en-US" dirty="0"/>
              <a:t>执行后， </a:t>
            </a:r>
            <a:r>
              <a:rPr lang="en-US" altLang="zh-CN" dirty="0"/>
              <a:t>R0= 0xABCD_EF00, R1=0x1234_5678</a:t>
            </a:r>
          </a:p>
          <a:p>
            <a:r>
              <a:rPr lang="zh-CN" altLang="en-US" dirty="0"/>
              <a:t>同理，也可以使用</a:t>
            </a:r>
            <a:r>
              <a:rPr lang="en-US" altLang="zh-CN" dirty="0"/>
              <a:t>STRD </a:t>
            </a:r>
            <a:r>
              <a:rPr lang="zh-CN" altLang="en-US" dirty="0"/>
              <a:t>来存储</a:t>
            </a:r>
            <a:r>
              <a:rPr lang="en-US" altLang="zh-CN" dirty="0"/>
              <a:t>64 </a:t>
            </a:r>
            <a:r>
              <a:rPr lang="zh-CN" altLang="en-US" dirty="0"/>
              <a:t>位整数。在上面的例子执行完毕后，若执行如下代码：</a:t>
            </a:r>
          </a:p>
          <a:p>
            <a:pPr lvl="1"/>
            <a:r>
              <a:rPr lang="en-US" altLang="zh-CN" dirty="0"/>
              <a:t>STRD.W R1, R0, [R2]</a:t>
            </a:r>
          </a:p>
          <a:p>
            <a:r>
              <a:rPr lang="zh-CN" altLang="en-US" dirty="0"/>
              <a:t>执行后， </a:t>
            </a:r>
            <a:r>
              <a:rPr lang="en-US" altLang="zh-CN" dirty="0"/>
              <a:t>(0x1000)=0xABCD_EF00_1234_5678</a:t>
            </a:r>
            <a:r>
              <a:rPr lang="zh-CN" altLang="en-US" dirty="0"/>
              <a:t>，从而实现了双字的字序反转操作。</a:t>
            </a:r>
          </a:p>
        </p:txBody>
      </p:sp>
    </p:spTree>
    <p:extLst>
      <p:ext uri="{BB962C8B-B14F-4D97-AF65-F5344CB8AC3E}">
        <p14:creationId xmlns:p14="http://schemas.microsoft.com/office/powerpoint/2010/main" val="876645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en-US" altLang="zh-CN" dirty="0"/>
              <a:t>TBB,TBH</a:t>
            </a:r>
          </a:p>
          <a:p>
            <a:r>
              <a:rPr lang="zh-CN" altLang="en-US" dirty="0"/>
              <a:t>高级语言都提供了“分类讨论”式控制结构，如</a:t>
            </a:r>
            <a:r>
              <a:rPr lang="en-US" altLang="zh-CN" dirty="0"/>
              <a:t>C </a:t>
            </a:r>
            <a:r>
              <a:rPr lang="zh-CN" altLang="en-US" dirty="0"/>
              <a:t>的</a:t>
            </a:r>
            <a:r>
              <a:rPr lang="en-US" altLang="zh-CN" dirty="0"/>
              <a:t>switch</a:t>
            </a:r>
            <a:r>
              <a:rPr lang="zh-CN" altLang="en-US" dirty="0"/>
              <a:t>，</a:t>
            </a:r>
            <a:r>
              <a:rPr lang="en-US" altLang="zh-CN" dirty="0"/>
              <a:t>Basic </a:t>
            </a:r>
            <a:r>
              <a:rPr lang="zh-CN" altLang="en-US" dirty="0"/>
              <a:t>的</a:t>
            </a:r>
            <a:r>
              <a:rPr lang="en-US" altLang="zh-CN" dirty="0"/>
              <a:t>Select Case</a:t>
            </a:r>
            <a:r>
              <a:rPr lang="zh-CN" altLang="en-US" dirty="0"/>
              <a:t>。通常，给我们的印象是比较靠后的</a:t>
            </a:r>
            <a:r>
              <a:rPr lang="en-US" altLang="zh-CN" dirty="0"/>
              <a:t>case </a:t>
            </a:r>
            <a:r>
              <a:rPr lang="zh-CN" altLang="en-US" dirty="0"/>
              <a:t>执行起来效率比较低，因为要一个一个地查。有了</a:t>
            </a:r>
            <a:r>
              <a:rPr lang="en-US" altLang="zh-CN" dirty="0"/>
              <a:t>TBB/TBH</a:t>
            </a:r>
            <a:r>
              <a:rPr lang="zh-CN" altLang="en-US" dirty="0"/>
              <a:t>后，则改善了这类结构的执行效率（可以对比</a:t>
            </a:r>
            <a:r>
              <a:rPr lang="en-US" altLang="zh-CN" dirty="0"/>
              <a:t>51 </a:t>
            </a:r>
            <a:r>
              <a:rPr lang="zh-CN" altLang="en-US" dirty="0"/>
              <a:t>中的</a:t>
            </a:r>
            <a:r>
              <a:rPr lang="en-US" altLang="zh-CN" dirty="0"/>
              <a:t>MOVC</a:t>
            </a:r>
            <a:r>
              <a:rPr lang="zh-CN" altLang="en-US" dirty="0"/>
              <a:t>）。</a:t>
            </a:r>
          </a:p>
          <a:p>
            <a:r>
              <a:rPr lang="en-US" altLang="zh-CN" dirty="0"/>
              <a:t>TBB</a:t>
            </a:r>
            <a:r>
              <a:rPr lang="zh-CN" altLang="en-US" dirty="0"/>
              <a:t>（查表跳转字节范围的偏移量）指令和</a:t>
            </a:r>
            <a:r>
              <a:rPr lang="en-US" altLang="zh-CN" dirty="0"/>
              <a:t>TBH</a:t>
            </a:r>
            <a:r>
              <a:rPr lang="zh-CN" altLang="en-US" dirty="0"/>
              <a:t>（查表跳转半字范围的偏移量）指令，分别用于从一个字节数组表中查找转移地址，和从半字数组表中查找转移地址。</a:t>
            </a:r>
            <a:r>
              <a:rPr lang="en-US" altLang="zh-CN" dirty="0"/>
              <a:t>TBH </a:t>
            </a:r>
            <a:r>
              <a:rPr lang="zh-CN" altLang="en-US" dirty="0"/>
              <a:t>的转移范围已经足以应付任何臭长的</a:t>
            </a:r>
            <a:r>
              <a:rPr lang="en-US" altLang="zh-CN" dirty="0"/>
              <a:t>switch </a:t>
            </a:r>
            <a:r>
              <a:rPr lang="zh-CN" altLang="en-US" dirty="0"/>
              <a:t>结构。</a:t>
            </a:r>
          </a:p>
          <a:p>
            <a:r>
              <a:rPr lang="zh-CN" altLang="en-US" dirty="0"/>
              <a:t>因为</a:t>
            </a:r>
            <a:r>
              <a:rPr lang="en-US" altLang="zh-CN" dirty="0"/>
              <a:t>CM3 </a:t>
            </a:r>
            <a:r>
              <a:rPr lang="zh-CN" altLang="en-US" dirty="0"/>
              <a:t>的指令至少是按半字对齐的，表中的数值都是在左移一位后才作为前向跳转的偏移量的。又因为</a:t>
            </a:r>
            <a:r>
              <a:rPr lang="en-US" altLang="zh-CN" dirty="0"/>
              <a:t>PC </a:t>
            </a:r>
            <a:r>
              <a:rPr lang="zh-CN" altLang="en-US" dirty="0"/>
              <a:t>的值为当前地址</a:t>
            </a:r>
            <a:r>
              <a:rPr lang="en-US" altLang="zh-CN" dirty="0"/>
              <a:t>+4</a:t>
            </a:r>
            <a:r>
              <a:rPr lang="zh-CN" altLang="en-US" dirty="0"/>
              <a:t>，故</a:t>
            </a:r>
            <a:r>
              <a:rPr lang="en-US" altLang="zh-CN" dirty="0"/>
              <a:t>TBB </a:t>
            </a:r>
            <a:r>
              <a:rPr lang="zh-CN" altLang="en-US" dirty="0"/>
              <a:t>的跳转范围可达</a:t>
            </a:r>
            <a:r>
              <a:rPr lang="en-US" altLang="zh-CN" dirty="0"/>
              <a:t>255*2+4=514</a:t>
            </a:r>
            <a:r>
              <a:rPr lang="zh-CN" altLang="en-US" dirty="0"/>
              <a:t>；</a:t>
            </a:r>
            <a:r>
              <a:rPr lang="en-US" altLang="zh-CN" dirty="0"/>
              <a:t>TBH </a:t>
            </a:r>
            <a:r>
              <a:rPr lang="zh-CN" altLang="en-US" dirty="0"/>
              <a:t>的跳转范围更可高达</a:t>
            </a:r>
            <a:r>
              <a:rPr lang="en-US" altLang="zh-CN" dirty="0"/>
              <a:t>65535*2+4=128KB+2</a:t>
            </a:r>
            <a:r>
              <a:rPr lang="zh-CN" altLang="en-US" dirty="0"/>
              <a:t>。</a:t>
            </a:r>
            <a:endParaRPr lang="en-US" altLang="zh-CN" dirty="0"/>
          </a:p>
          <a:p>
            <a:r>
              <a:rPr lang="zh-CN" altLang="en-US" dirty="0"/>
              <a:t>请注意：</a:t>
            </a:r>
            <a:r>
              <a:rPr lang="en-US" altLang="zh-CN" dirty="0"/>
              <a:t>Both TBB </a:t>
            </a:r>
            <a:r>
              <a:rPr lang="zh-CN" altLang="en-US" dirty="0"/>
              <a:t>和</a:t>
            </a:r>
            <a:r>
              <a:rPr lang="en-US" altLang="zh-CN" dirty="0"/>
              <a:t>TBH </a:t>
            </a:r>
            <a:r>
              <a:rPr lang="zh-CN" altLang="en-US" dirty="0"/>
              <a:t>都只能作前向跳转，也就是说偏移量是一个无符号整数。</a:t>
            </a:r>
          </a:p>
        </p:txBody>
      </p:sp>
    </p:spTree>
    <p:extLst>
      <p:ext uri="{BB962C8B-B14F-4D97-AF65-F5344CB8AC3E}">
        <p14:creationId xmlns:p14="http://schemas.microsoft.com/office/powerpoint/2010/main" val="9883855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pPr marL="0" indent="0">
              <a:buNone/>
            </a:pPr>
            <a:r>
              <a:rPr lang="zh-CN" altLang="en-US" dirty="0"/>
              <a:t>跳转</a:t>
            </a:r>
            <a:endParaRPr lang="en-US" altLang="zh-CN" dirty="0"/>
          </a:p>
          <a:p>
            <a:pPr marL="0" indent="0">
              <a:buNone/>
            </a:pPr>
            <a:r>
              <a:rPr lang="en-US" altLang="zh-CN" dirty="0"/>
              <a:t>TBB</a:t>
            </a:r>
            <a:r>
              <a:rPr lang="zh-CN" altLang="en-US" dirty="0"/>
              <a:t>，</a:t>
            </a:r>
            <a:r>
              <a:rPr lang="en-US" altLang="zh-CN" dirty="0"/>
              <a:t>TBH</a:t>
            </a:r>
          </a:p>
          <a:p>
            <a:pPr marL="0" indent="0">
              <a:buNone/>
            </a:pPr>
            <a:endParaRPr lang="en-US" altLang="zh-CN" sz="1400" dirty="0"/>
          </a:p>
          <a:p>
            <a:r>
              <a:rPr lang="en-US" altLang="zh-CN" dirty="0"/>
              <a:t>if </a:t>
            </a:r>
            <a:r>
              <a:rPr lang="en-US" altLang="zh-CN" dirty="0" err="1"/>
              <a:t>ConditionPassed</a:t>
            </a:r>
            <a:r>
              <a:rPr lang="en-US" altLang="zh-CN" dirty="0"/>
              <a:t>() then</a:t>
            </a:r>
          </a:p>
          <a:p>
            <a:pPr lvl="1"/>
            <a:r>
              <a:rPr lang="en-US" altLang="zh-CN" dirty="0" err="1"/>
              <a:t>EncodingSpecificOperations</a:t>
            </a:r>
            <a:r>
              <a:rPr lang="en-US" altLang="zh-CN" dirty="0"/>
              <a:t>();</a:t>
            </a:r>
          </a:p>
          <a:p>
            <a:pPr lvl="1"/>
            <a:r>
              <a:rPr lang="en-US" altLang="zh-CN" dirty="0"/>
              <a:t>if </a:t>
            </a:r>
            <a:r>
              <a:rPr lang="en-US" altLang="zh-CN" dirty="0" err="1"/>
              <a:t>is_tbh</a:t>
            </a:r>
            <a:r>
              <a:rPr lang="en-US" altLang="zh-CN" dirty="0"/>
              <a:t> then</a:t>
            </a:r>
          </a:p>
          <a:p>
            <a:pPr lvl="2"/>
            <a:r>
              <a:rPr lang="pt-BR" altLang="zh-CN" sz="1200" dirty="0"/>
              <a:t>halfwords = UInt(MemU[R[n]+LSL(R[m],1), 2]);</a:t>
            </a:r>
          </a:p>
          <a:p>
            <a:pPr lvl="1"/>
            <a:r>
              <a:rPr lang="en-US" altLang="zh-CN" dirty="0"/>
              <a:t>else</a:t>
            </a:r>
          </a:p>
          <a:p>
            <a:pPr lvl="2"/>
            <a:r>
              <a:rPr lang="pt-BR" altLang="zh-CN" sz="1200" dirty="0"/>
              <a:t>halfwords = UInt(MemU[R[n]+R[m], 1]);</a:t>
            </a:r>
          </a:p>
          <a:p>
            <a:pPr lvl="1"/>
            <a:r>
              <a:rPr lang="en-US" altLang="zh-CN" dirty="0" err="1"/>
              <a:t>BranchWritePC</a:t>
            </a:r>
            <a:r>
              <a:rPr lang="en-US" altLang="zh-CN" dirty="0"/>
              <a:t>(PC   +   2*halfwords);</a:t>
            </a:r>
          </a:p>
          <a:p>
            <a:pPr marL="0" indent="0">
              <a:buNone/>
            </a:pPr>
            <a:endParaRPr lang="zh-CN" altLang="en-US" dirty="0"/>
          </a:p>
        </p:txBody>
      </p:sp>
    </p:spTree>
    <p:extLst>
      <p:ext uri="{BB962C8B-B14F-4D97-AF65-F5344CB8AC3E}">
        <p14:creationId xmlns:p14="http://schemas.microsoft.com/office/powerpoint/2010/main" val="1838257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DDBFCF79-D61E-48FB-B838-6C6804070D68}"/>
              </a:ext>
            </a:extLst>
          </p:cNvPr>
          <p:cNvPicPr>
            <a:picLocks noChangeAspect="1"/>
          </p:cNvPicPr>
          <p:nvPr/>
        </p:nvPicPr>
        <p:blipFill>
          <a:blip r:embed="rId2"/>
          <a:stretch>
            <a:fillRect/>
          </a:stretch>
        </p:blipFill>
        <p:spPr>
          <a:xfrm>
            <a:off x="3556512" y="2042664"/>
            <a:ext cx="5098562" cy="277267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6"/>
            <a:ext cx="2313633" cy="1610280"/>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r>
              <a:rPr lang="en-US" altLang="zh-CN" sz="1300" dirty="0">
                <a:solidFill>
                  <a:srgbClr val="FFFFFF"/>
                </a:solidFill>
              </a:rPr>
              <a:t>TBB </a:t>
            </a:r>
            <a:r>
              <a:rPr lang="zh-CN" altLang="en-US" sz="1300" dirty="0">
                <a:solidFill>
                  <a:srgbClr val="FFFFFF"/>
                </a:solidFill>
              </a:rPr>
              <a:t>的语法格式为：</a:t>
            </a:r>
          </a:p>
          <a:p>
            <a:pPr lvl="1"/>
            <a:r>
              <a:rPr lang="en-US" altLang="zh-CN" sz="1300" dirty="0">
                <a:solidFill>
                  <a:srgbClr val="FFFFFF"/>
                </a:solidFill>
              </a:rPr>
              <a:t>TBB.W [Rn, Rm] ; PC+= Rn[Rm]*2</a:t>
            </a:r>
          </a:p>
          <a:p>
            <a:r>
              <a:rPr lang="zh-CN" altLang="en-US" sz="1300" dirty="0">
                <a:solidFill>
                  <a:srgbClr val="FFFFFF"/>
                </a:solidFill>
              </a:rPr>
              <a:t>其中，</a:t>
            </a:r>
            <a:r>
              <a:rPr lang="en-US" altLang="zh-CN" sz="1300" dirty="0">
                <a:solidFill>
                  <a:srgbClr val="FFFFFF"/>
                </a:solidFill>
              </a:rPr>
              <a:t>Rn </a:t>
            </a:r>
            <a:r>
              <a:rPr lang="zh-CN" altLang="en-US" sz="1300" dirty="0">
                <a:solidFill>
                  <a:srgbClr val="FFFFFF"/>
                </a:solidFill>
              </a:rPr>
              <a:t>指向跳转表的基址，</a:t>
            </a:r>
            <a:r>
              <a:rPr lang="en-US" altLang="zh-CN" sz="1300" dirty="0">
                <a:solidFill>
                  <a:srgbClr val="FFFFFF"/>
                </a:solidFill>
              </a:rPr>
              <a:t>Rm </a:t>
            </a:r>
            <a:r>
              <a:rPr lang="zh-CN" altLang="en-US" sz="1300" dirty="0">
                <a:solidFill>
                  <a:srgbClr val="FFFFFF"/>
                </a:solidFill>
              </a:rPr>
              <a:t>则给出表中元素的下标。</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如果</a:t>
            </a:r>
            <a:r>
              <a:rPr lang="en-US" altLang="zh-CN" sz="1300" dirty="0">
                <a:solidFill>
                  <a:srgbClr val="FFFFFF"/>
                </a:solidFill>
              </a:rPr>
              <a:t>Rn </a:t>
            </a:r>
            <a:r>
              <a:rPr lang="zh-CN" altLang="en-US" sz="1300" dirty="0">
                <a:solidFill>
                  <a:srgbClr val="FFFFFF"/>
                </a:solidFill>
              </a:rPr>
              <a:t>是</a:t>
            </a:r>
            <a:r>
              <a:rPr lang="en-US" altLang="zh-CN" sz="1300" dirty="0">
                <a:solidFill>
                  <a:srgbClr val="FFFFFF"/>
                </a:solidFill>
              </a:rPr>
              <a:t>R15</a:t>
            </a:r>
            <a:r>
              <a:rPr lang="zh-CN" altLang="en-US" sz="1300" dirty="0">
                <a:solidFill>
                  <a:srgbClr val="FFFFFF"/>
                </a:solidFill>
              </a:rPr>
              <a:t>，则由于指令流水线的影响，</a:t>
            </a:r>
            <a:r>
              <a:rPr lang="en-US" altLang="zh-CN" sz="1300" dirty="0">
                <a:solidFill>
                  <a:srgbClr val="FFFFFF"/>
                </a:solidFill>
              </a:rPr>
              <a:t>Rn </a:t>
            </a:r>
            <a:r>
              <a:rPr lang="zh-CN" altLang="en-US" sz="1300" dirty="0">
                <a:solidFill>
                  <a:srgbClr val="FFFFFF"/>
                </a:solidFill>
              </a:rPr>
              <a:t>的值将是</a:t>
            </a:r>
            <a:r>
              <a:rPr lang="en-US" altLang="zh-CN" sz="1300" dirty="0">
                <a:solidFill>
                  <a:srgbClr val="FFFFFF"/>
                </a:solidFill>
              </a:rPr>
              <a:t>PC+4</a:t>
            </a:r>
            <a:r>
              <a:rPr lang="zh-CN" altLang="en-US" sz="1300" dirty="0">
                <a:solidFill>
                  <a:srgbClr val="FFFFFF"/>
                </a:solidFill>
              </a:rPr>
              <a:t>。</a:t>
            </a:r>
          </a:p>
        </p:txBody>
      </p:sp>
    </p:spTree>
    <p:extLst>
      <p:ext uri="{BB962C8B-B14F-4D97-AF65-F5344CB8AC3E}">
        <p14:creationId xmlns:p14="http://schemas.microsoft.com/office/powerpoint/2010/main" val="18910274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4EAB1A9-E5C5-482F-A5CC-F35DCE7BFA5D}"/>
              </a:ext>
            </a:extLst>
          </p:cNvPr>
          <p:cNvPicPr>
            <a:picLocks noGrp="1" noChangeAspect="1"/>
          </p:cNvPicPr>
          <p:nvPr>
            <p:ph idx="1"/>
          </p:nvPr>
        </p:nvPicPr>
        <p:blipFill>
          <a:blip r:embed="rId2"/>
          <a:stretch>
            <a:fillRect/>
          </a:stretch>
        </p:blipFill>
        <p:spPr>
          <a:xfrm>
            <a:off x="1104900" y="643538"/>
            <a:ext cx="693502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656822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1A390C3E-B31F-4E17-A066-7B5224CB6C13}"/>
              </a:ext>
            </a:extLst>
          </p:cNvPr>
          <p:cNvPicPr>
            <a:picLocks noChangeAspect="1"/>
          </p:cNvPicPr>
          <p:nvPr/>
        </p:nvPicPr>
        <p:blipFill>
          <a:blip r:embed="rId2"/>
          <a:stretch>
            <a:fillRect/>
          </a:stretch>
        </p:blipFill>
        <p:spPr>
          <a:xfrm>
            <a:off x="3556512" y="2144800"/>
            <a:ext cx="5098562" cy="25684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6"/>
            <a:ext cx="2313633" cy="1268284"/>
          </a:xfrm>
        </p:spPr>
        <p:txBody>
          <a:bodyPr>
            <a:normAutofit/>
          </a:bodyPr>
          <a:lstStyle/>
          <a:p>
            <a:r>
              <a:rPr lang="en-US" altLang="zh-CN" sz="3100" dirty="0">
                <a:solidFill>
                  <a:srgbClr val="FFFFFF"/>
                </a:solidFill>
              </a:rPr>
              <a:t>CM3</a:t>
            </a:r>
            <a:r>
              <a:rPr lang="zh-CN" altLang="en-US" sz="3100" dirty="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r>
              <a:rPr lang="en-US" altLang="zh-CN" sz="1300" dirty="0">
                <a:solidFill>
                  <a:srgbClr val="FFFFFF"/>
                </a:solidFill>
              </a:rPr>
              <a:t>TBH </a:t>
            </a:r>
            <a:r>
              <a:rPr lang="zh-CN" altLang="en-US" sz="1300" dirty="0">
                <a:solidFill>
                  <a:srgbClr val="FFFFFF"/>
                </a:solidFill>
              </a:rPr>
              <a:t>的操作原理与</a:t>
            </a:r>
            <a:r>
              <a:rPr lang="en-US" altLang="zh-CN" sz="1300" dirty="0">
                <a:solidFill>
                  <a:srgbClr val="FFFFFF"/>
                </a:solidFill>
              </a:rPr>
              <a:t>TBB </a:t>
            </a:r>
            <a:r>
              <a:rPr lang="zh-CN" altLang="en-US" sz="1300" dirty="0">
                <a:solidFill>
                  <a:srgbClr val="FFFFFF"/>
                </a:solidFill>
              </a:rPr>
              <a:t>相同，只不过跳转表中的每个元素都是</a:t>
            </a:r>
            <a:r>
              <a:rPr lang="en-US" altLang="zh-CN" sz="1300" dirty="0">
                <a:solidFill>
                  <a:srgbClr val="FFFFFF"/>
                </a:solidFill>
              </a:rPr>
              <a:t>16 </a:t>
            </a:r>
            <a:r>
              <a:rPr lang="zh-CN" altLang="en-US" sz="1300" dirty="0">
                <a:solidFill>
                  <a:srgbClr val="FFFFFF"/>
                </a:solidFill>
              </a:rPr>
              <a:t>位的。</a:t>
            </a:r>
            <a:endParaRPr lang="en-US" altLang="zh-CN" sz="1300" dirty="0">
              <a:solidFill>
                <a:srgbClr val="FFFFFF"/>
              </a:solidFill>
            </a:endParaRPr>
          </a:p>
          <a:p>
            <a:r>
              <a:rPr lang="zh-CN" altLang="en-US" sz="1300" dirty="0">
                <a:solidFill>
                  <a:srgbClr val="FFFFFF"/>
                </a:solidFill>
              </a:rPr>
              <a:t>故而下标为</a:t>
            </a:r>
            <a:r>
              <a:rPr lang="en-US" altLang="zh-CN" sz="1300" dirty="0">
                <a:solidFill>
                  <a:srgbClr val="FFFFFF"/>
                </a:solidFill>
              </a:rPr>
              <a:t>Rm</a:t>
            </a:r>
            <a:r>
              <a:rPr lang="zh-CN" altLang="en-US" sz="1300" dirty="0">
                <a:solidFill>
                  <a:srgbClr val="FFFFFF"/>
                </a:solidFill>
              </a:rPr>
              <a:t>的元素要从</a:t>
            </a:r>
            <a:r>
              <a:rPr lang="en-US" altLang="zh-CN" sz="1300" dirty="0">
                <a:solidFill>
                  <a:srgbClr val="FFFFFF"/>
                </a:solidFill>
              </a:rPr>
              <a:t>Rn+2*Rm </a:t>
            </a:r>
            <a:r>
              <a:rPr lang="zh-CN" altLang="en-US" sz="1300" dirty="0">
                <a:solidFill>
                  <a:srgbClr val="FFFFFF"/>
                </a:solidFill>
              </a:rPr>
              <a:t>处去找。</a:t>
            </a:r>
          </a:p>
        </p:txBody>
      </p:sp>
    </p:spTree>
    <p:extLst>
      <p:ext uri="{BB962C8B-B14F-4D97-AF65-F5344CB8AC3E}">
        <p14:creationId xmlns:p14="http://schemas.microsoft.com/office/powerpoint/2010/main" val="131432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388A5240-FBAE-4023-92F0-7765526FA5C6}"/>
              </a:ext>
            </a:extLst>
          </p:cNvPr>
          <p:cNvPicPr>
            <a:picLocks noGrp="1" noChangeAspect="1"/>
          </p:cNvPicPr>
          <p:nvPr>
            <p:ph idx="1"/>
          </p:nvPr>
        </p:nvPicPr>
        <p:blipFill>
          <a:blip r:embed="rId2"/>
          <a:stretch>
            <a:fillRect/>
          </a:stretch>
        </p:blipFill>
        <p:spPr>
          <a:xfrm>
            <a:off x="1147295" y="643538"/>
            <a:ext cx="685023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9883196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 </a:t>
            </a:r>
            <a:r>
              <a:rPr lang="zh-CN" altLang="en-US" dirty="0"/>
              <a:t>指令</a:t>
            </a:r>
          </a:p>
        </p:txBody>
      </p:sp>
      <p:sp>
        <p:nvSpPr>
          <p:cNvPr id="4" name="矩形 3">
            <a:extLst>
              <a:ext uri="{FF2B5EF4-FFF2-40B4-BE49-F238E27FC236}">
                <a16:creationId xmlns:a16="http://schemas.microsoft.com/office/drawing/2014/main" id="{4543F426-A579-456A-9289-4434FCF0ED85}"/>
              </a:ext>
            </a:extLst>
          </p:cNvPr>
          <p:cNvSpPr/>
          <p:nvPr/>
        </p:nvSpPr>
        <p:spPr>
          <a:xfrm>
            <a:off x="4594859" y="1857236"/>
            <a:ext cx="4572000" cy="4247317"/>
          </a:xfrm>
          <a:prstGeom prst="rect">
            <a:avLst/>
          </a:prstGeom>
        </p:spPr>
        <p:txBody>
          <a:bodyPr>
            <a:spAutoFit/>
          </a:bodyPr>
          <a:lstStyle/>
          <a:p>
            <a:r>
              <a:rPr lang="en-US" altLang="zh-CN" dirty="0"/>
              <a:t>.</a:t>
            </a:r>
            <a:r>
              <a:rPr lang="en-US" altLang="zh-CN" dirty="0" err="1"/>
              <a:t>thumb_func</a:t>
            </a:r>
            <a:endParaRPr lang="en-US" altLang="zh-CN" dirty="0"/>
          </a:p>
          <a:p>
            <a:r>
              <a:rPr lang="en-US" altLang="zh-CN" dirty="0"/>
              <a:t>_ThumbEETest2:</a:t>
            </a:r>
          </a:p>
          <a:p>
            <a:r>
              <a:rPr lang="en-US" altLang="zh-CN" dirty="0"/>
              <a:t>    mov     r1, #1</a:t>
            </a:r>
          </a:p>
          <a:p>
            <a:r>
              <a:rPr lang="en-US" altLang="zh-CN" dirty="0"/>
              <a:t>    </a:t>
            </a:r>
            <a:r>
              <a:rPr lang="en-US" altLang="zh-CN" dirty="0" err="1"/>
              <a:t>eor</a:t>
            </a:r>
            <a:r>
              <a:rPr lang="en-US" altLang="zh-CN" dirty="0"/>
              <a:t>     r2, r2, r2</a:t>
            </a:r>
          </a:p>
          <a:p>
            <a:r>
              <a:rPr lang="en-US" altLang="zh-CN" dirty="0"/>
              <a:t>    </a:t>
            </a:r>
            <a:r>
              <a:rPr lang="en-US" altLang="zh-CN" dirty="0" err="1"/>
              <a:t>eor</a:t>
            </a:r>
            <a:r>
              <a:rPr lang="en-US" altLang="zh-CN" dirty="0"/>
              <a:t>     r3, r3, r3</a:t>
            </a:r>
          </a:p>
          <a:p>
            <a:r>
              <a:rPr lang="en-US" altLang="zh-CN" dirty="0"/>
              <a:t>    </a:t>
            </a:r>
            <a:r>
              <a:rPr lang="en-US" altLang="zh-CN" dirty="0" err="1"/>
              <a:t>eor</a:t>
            </a:r>
            <a:r>
              <a:rPr lang="en-US" altLang="zh-CN" dirty="0"/>
              <a:t>     r12, r12, r12</a:t>
            </a:r>
          </a:p>
          <a:p>
            <a:r>
              <a:rPr lang="en-US" altLang="zh-CN" dirty="0"/>
              <a:t>    cmp     r1, #0</a:t>
            </a:r>
          </a:p>
          <a:p>
            <a:r>
              <a:rPr lang="en-US" altLang="zh-CN" dirty="0"/>
              <a:t>    </a:t>
            </a:r>
            <a:r>
              <a:rPr lang="en-US" altLang="zh-CN" dirty="0" err="1"/>
              <a:t>ittet</a:t>
            </a:r>
            <a:r>
              <a:rPr lang="en-US" altLang="zh-CN" dirty="0"/>
              <a:t>   </a:t>
            </a:r>
            <a:r>
              <a:rPr lang="en-US" altLang="zh-CN" dirty="0" err="1"/>
              <a:t>gt</a:t>
            </a:r>
            <a:endParaRPr lang="en-US" altLang="zh-CN" dirty="0"/>
          </a:p>
          <a:p>
            <a:r>
              <a:rPr lang="en-US" altLang="zh-CN" dirty="0"/>
              <a:t>    </a:t>
            </a:r>
            <a:r>
              <a:rPr lang="en-US" altLang="zh-CN" dirty="0" err="1"/>
              <a:t>movgt</a:t>
            </a:r>
            <a:r>
              <a:rPr lang="en-US" altLang="zh-CN" dirty="0"/>
              <a:t>   r1, #10</a:t>
            </a:r>
          </a:p>
          <a:p>
            <a:r>
              <a:rPr lang="en-US" altLang="zh-CN" dirty="0"/>
              <a:t>    </a:t>
            </a:r>
            <a:r>
              <a:rPr lang="en-US" altLang="zh-CN" dirty="0" err="1"/>
              <a:t>movgt</a:t>
            </a:r>
            <a:r>
              <a:rPr lang="en-US" altLang="zh-CN" dirty="0"/>
              <a:t>   r2, #20</a:t>
            </a:r>
          </a:p>
          <a:p>
            <a:r>
              <a:rPr lang="en-US" altLang="zh-CN" dirty="0"/>
              <a:t>    </a:t>
            </a:r>
            <a:r>
              <a:rPr lang="en-US" altLang="zh-CN" dirty="0" err="1"/>
              <a:t>movle</a:t>
            </a:r>
            <a:r>
              <a:rPr lang="en-US" altLang="zh-CN" dirty="0"/>
              <a:t>   r3, #30         // </a:t>
            </a:r>
            <a:r>
              <a:rPr lang="zh-CN" altLang="en-US" dirty="0"/>
              <a:t>这里只能用</a:t>
            </a:r>
            <a:r>
              <a:rPr lang="en-US" altLang="zh-CN" dirty="0"/>
              <a:t>le</a:t>
            </a:r>
            <a:r>
              <a:rPr lang="zh-CN" altLang="en-US" dirty="0"/>
              <a:t>（表示小于等于），而不能用</a:t>
            </a:r>
            <a:r>
              <a:rPr lang="en-US" altLang="zh-CN" dirty="0" err="1"/>
              <a:t>lt</a:t>
            </a:r>
            <a:r>
              <a:rPr lang="zh-CN" altLang="en-US" dirty="0"/>
              <a:t>（表示小于）</a:t>
            </a:r>
          </a:p>
          <a:p>
            <a:r>
              <a:rPr lang="zh-CN" altLang="en-US" dirty="0"/>
              <a:t>    </a:t>
            </a:r>
            <a:r>
              <a:rPr lang="en-US" altLang="zh-CN" dirty="0" err="1"/>
              <a:t>movgt</a:t>
            </a:r>
            <a:r>
              <a:rPr lang="en-US" altLang="zh-CN" dirty="0"/>
              <a:t>   r12, #50</a:t>
            </a:r>
          </a:p>
          <a:p>
            <a:r>
              <a:rPr lang="en-US" altLang="zh-CN" dirty="0"/>
              <a:t>    </a:t>
            </a:r>
            <a:r>
              <a:rPr lang="en-US" altLang="zh-CN" dirty="0" err="1"/>
              <a:t>stmia</a:t>
            </a:r>
            <a:r>
              <a:rPr lang="en-US" altLang="zh-CN" dirty="0"/>
              <a:t>   r0, {r1-r3, r12}</a:t>
            </a:r>
          </a:p>
          <a:p>
            <a:r>
              <a:rPr lang="en-US" altLang="zh-CN" dirty="0"/>
              <a:t>    </a:t>
            </a:r>
            <a:r>
              <a:rPr lang="en-US" altLang="zh-CN" dirty="0" err="1"/>
              <a:t>bx</a:t>
            </a:r>
            <a:r>
              <a:rPr lang="en-US" altLang="zh-CN" dirty="0"/>
              <a:t>      lr</a:t>
            </a:r>
          </a:p>
        </p:txBody>
      </p:sp>
      <p:sp>
        <p:nvSpPr>
          <p:cNvPr id="5" name="矩形 4">
            <a:extLst>
              <a:ext uri="{FF2B5EF4-FFF2-40B4-BE49-F238E27FC236}">
                <a16:creationId xmlns:a16="http://schemas.microsoft.com/office/drawing/2014/main" id="{A82AFFCF-B05A-4128-A8D2-8D4F6A2DC757}"/>
              </a:ext>
            </a:extLst>
          </p:cNvPr>
          <p:cNvSpPr/>
          <p:nvPr/>
        </p:nvSpPr>
        <p:spPr>
          <a:xfrm>
            <a:off x="746311" y="1793134"/>
            <a:ext cx="4572000" cy="5078313"/>
          </a:xfrm>
          <a:prstGeom prst="rect">
            <a:avLst/>
          </a:prstGeom>
        </p:spPr>
        <p:txBody>
          <a:bodyPr>
            <a:spAutoFit/>
          </a:bodyPr>
          <a:lstStyle/>
          <a:p>
            <a:r>
              <a:rPr lang="pt-BR" altLang="zh-CN" dirty="0"/>
              <a:t>.text</a:t>
            </a:r>
          </a:p>
          <a:p>
            <a:r>
              <a:rPr lang="pt-BR" altLang="zh-CN" dirty="0"/>
              <a:t>.align 4</a:t>
            </a:r>
          </a:p>
          <a:p>
            <a:r>
              <a:rPr lang="pt-BR" altLang="zh-CN" dirty="0"/>
              <a:t>.globl _ThumbEETest, _ThumbEETest2</a:t>
            </a:r>
          </a:p>
          <a:p>
            <a:r>
              <a:rPr lang="pt-BR" altLang="zh-CN" dirty="0"/>
              <a:t>.thumb</a:t>
            </a:r>
          </a:p>
          <a:p>
            <a:r>
              <a:rPr lang="pt-BR" altLang="zh-CN" dirty="0"/>
              <a:t>.thumb_func</a:t>
            </a:r>
          </a:p>
          <a:p>
            <a:r>
              <a:rPr lang="pt-BR" altLang="zh-CN" dirty="0"/>
              <a:t>_ThumbEETest:</a:t>
            </a:r>
          </a:p>
          <a:p>
            <a:r>
              <a:rPr lang="pt-BR" altLang="zh-CN" dirty="0"/>
              <a:t>    eor     r1, r1, r1</a:t>
            </a:r>
          </a:p>
          <a:p>
            <a:r>
              <a:rPr lang="pt-BR" altLang="zh-CN" dirty="0"/>
              <a:t>    eor     r2, r2, r2</a:t>
            </a:r>
          </a:p>
          <a:p>
            <a:r>
              <a:rPr lang="pt-BR" altLang="zh-CN" dirty="0"/>
              <a:t>    eor     r3, r3, r3</a:t>
            </a:r>
          </a:p>
          <a:p>
            <a:r>
              <a:rPr lang="pt-BR" altLang="zh-CN" dirty="0"/>
              <a:t>    eor     r12, r12, r12</a:t>
            </a:r>
          </a:p>
          <a:p>
            <a:r>
              <a:rPr lang="pt-BR" altLang="zh-CN" dirty="0"/>
              <a:t>    cmp     r1, #0</a:t>
            </a:r>
          </a:p>
          <a:p>
            <a:r>
              <a:rPr lang="pt-BR" altLang="zh-CN" dirty="0"/>
              <a:t>    itete   eq</a:t>
            </a:r>
          </a:p>
          <a:p>
            <a:r>
              <a:rPr lang="pt-BR" altLang="zh-CN" dirty="0"/>
              <a:t>    moveq   r1, #10</a:t>
            </a:r>
          </a:p>
          <a:p>
            <a:r>
              <a:rPr lang="pt-BR" altLang="zh-CN" dirty="0"/>
              <a:t>    movne   r2, #20</a:t>
            </a:r>
          </a:p>
          <a:p>
            <a:r>
              <a:rPr lang="pt-BR" altLang="zh-CN" dirty="0"/>
              <a:t>    moveq   r3, #30</a:t>
            </a:r>
          </a:p>
          <a:p>
            <a:r>
              <a:rPr lang="pt-BR" altLang="zh-CN" dirty="0"/>
              <a:t>    movne   r12, #50</a:t>
            </a:r>
          </a:p>
          <a:p>
            <a:r>
              <a:rPr lang="pt-BR" altLang="zh-CN" dirty="0"/>
              <a:t>    stmia   r0, {r1-r3, r12}</a:t>
            </a:r>
          </a:p>
          <a:p>
            <a:r>
              <a:rPr lang="pt-BR" altLang="zh-CN" dirty="0"/>
              <a:t>    bx      lr</a:t>
            </a:r>
          </a:p>
        </p:txBody>
      </p:sp>
      <p:sp>
        <p:nvSpPr>
          <p:cNvPr id="7" name="内容占位符 6">
            <a:extLst>
              <a:ext uri="{FF2B5EF4-FFF2-40B4-BE49-F238E27FC236}">
                <a16:creationId xmlns:a16="http://schemas.microsoft.com/office/drawing/2014/main" id="{84130556-A5EF-4454-81FC-CB55C77A81E9}"/>
              </a:ext>
            </a:extLst>
          </p:cNvPr>
          <p:cNvSpPr>
            <a:spLocks noGrp="1"/>
          </p:cNvSpPr>
          <p:nvPr>
            <p:ph idx="1"/>
          </p:nvPr>
        </p:nvSpPr>
        <p:spPr/>
        <p:txBody>
          <a:bodyPr/>
          <a:lstStyle/>
          <a:p>
            <a:r>
              <a:rPr lang="en-US" altLang="zh-CN" dirty="0"/>
              <a:t>IT</a:t>
            </a:r>
            <a:r>
              <a:rPr lang="zh-CN" altLang="en-US" dirty="0"/>
              <a:t>指令</a:t>
            </a:r>
          </a:p>
        </p:txBody>
      </p:sp>
    </p:spTree>
    <p:extLst>
      <p:ext uri="{BB962C8B-B14F-4D97-AF65-F5344CB8AC3E}">
        <p14:creationId xmlns:p14="http://schemas.microsoft.com/office/powerpoint/2010/main" val="238998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r>
              <a:rPr lang="zh-CN" altLang="en-US" dirty="0"/>
              <a:t>在过去，做</a:t>
            </a:r>
            <a:r>
              <a:rPr lang="en-US" altLang="zh-CN" dirty="0"/>
              <a:t>ARM </a:t>
            </a:r>
            <a:r>
              <a:rPr lang="zh-CN" altLang="en-US" dirty="0"/>
              <a:t>开发必须处理好两个状态。这两个状态是井水不犯河水的，它们是：</a:t>
            </a:r>
            <a:r>
              <a:rPr lang="en-US" altLang="zh-CN" dirty="0"/>
              <a:t>32 </a:t>
            </a:r>
            <a:r>
              <a:rPr lang="zh-CN" altLang="en-US" dirty="0"/>
              <a:t>位的</a:t>
            </a:r>
            <a:r>
              <a:rPr lang="en-US" altLang="zh-CN" dirty="0"/>
              <a:t>ARM </a:t>
            </a:r>
            <a:r>
              <a:rPr lang="zh-CN" altLang="en-US" dirty="0"/>
              <a:t>状态和</a:t>
            </a:r>
            <a:r>
              <a:rPr lang="en-US" altLang="zh-CN" dirty="0"/>
              <a:t>16 </a:t>
            </a:r>
            <a:r>
              <a:rPr lang="zh-CN" altLang="en-US" dirty="0"/>
              <a:t>位的</a:t>
            </a:r>
            <a:r>
              <a:rPr lang="en-US" altLang="zh-CN" dirty="0"/>
              <a:t>Thumb </a:t>
            </a:r>
            <a:r>
              <a:rPr lang="zh-CN" altLang="en-US" dirty="0"/>
              <a:t>状态。当处理器在</a:t>
            </a:r>
            <a:r>
              <a:rPr lang="en-US" altLang="zh-CN" dirty="0"/>
              <a:t>ARM </a:t>
            </a:r>
            <a:r>
              <a:rPr lang="zh-CN" altLang="en-US" dirty="0"/>
              <a:t>状态下时，所有的指令均是</a:t>
            </a:r>
            <a:r>
              <a:rPr lang="en-US" altLang="zh-CN" dirty="0"/>
              <a:t>32 </a:t>
            </a:r>
            <a:r>
              <a:rPr lang="zh-CN" altLang="en-US" dirty="0"/>
              <a:t>位的（哪怕只是个”</a:t>
            </a:r>
            <a:r>
              <a:rPr lang="en-US" altLang="zh-CN" dirty="0"/>
              <a:t>NOP”</a:t>
            </a:r>
            <a:r>
              <a:rPr lang="zh-CN" altLang="en-US" dirty="0"/>
              <a:t>指令），此时性能相当高。</a:t>
            </a:r>
            <a:endParaRPr lang="en-US" altLang="zh-CN" dirty="0"/>
          </a:p>
          <a:p>
            <a:r>
              <a:rPr lang="zh-CN" altLang="en-US" dirty="0"/>
              <a:t>而在</a:t>
            </a:r>
            <a:r>
              <a:rPr lang="en-US" altLang="zh-CN" dirty="0"/>
              <a:t>Thumb </a:t>
            </a:r>
            <a:r>
              <a:rPr lang="zh-CN" altLang="en-US" dirty="0"/>
              <a:t>状态下，所有的指令均是</a:t>
            </a:r>
            <a:r>
              <a:rPr lang="en-US" altLang="zh-CN" dirty="0"/>
              <a:t>16 </a:t>
            </a:r>
            <a:r>
              <a:rPr lang="zh-CN" altLang="en-US" dirty="0"/>
              <a:t>位的，代码密度提高了一倍。不过，</a:t>
            </a:r>
            <a:r>
              <a:rPr lang="en-US" altLang="zh-CN" dirty="0"/>
              <a:t>thumb </a:t>
            </a:r>
            <a:r>
              <a:rPr lang="zh-CN" altLang="en-US" dirty="0"/>
              <a:t>状态下的指令功能只是</a:t>
            </a:r>
            <a:r>
              <a:rPr lang="en-US" altLang="zh-CN" dirty="0"/>
              <a:t>ARM </a:t>
            </a:r>
            <a:r>
              <a:rPr lang="zh-CN" altLang="en-US" dirty="0"/>
              <a:t>下的一个子集，结果可能需要更多条的指令去完成相同的工作，导致处理性能下降。</a:t>
            </a:r>
          </a:p>
          <a:p>
            <a:r>
              <a:rPr lang="zh-CN" altLang="en-US" dirty="0"/>
              <a:t>为了取长补短，很多应用程序都混合使用</a:t>
            </a:r>
            <a:r>
              <a:rPr lang="en-US" altLang="zh-CN" dirty="0"/>
              <a:t>ARM </a:t>
            </a:r>
            <a:r>
              <a:rPr lang="zh-CN" altLang="en-US" dirty="0"/>
              <a:t>和</a:t>
            </a:r>
            <a:r>
              <a:rPr lang="en-US" altLang="zh-CN" dirty="0"/>
              <a:t>Thumb </a:t>
            </a:r>
            <a:r>
              <a:rPr lang="zh-CN" altLang="en-US" dirty="0"/>
              <a:t>代码段。然而，这种混合使用是有额外开销（</a:t>
            </a:r>
            <a:r>
              <a:rPr lang="en-US" altLang="zh-CN" dirty="0"/>
              <a:t>overhead</a:t>
            </a:r>
            <a:r>
              <a:rPr lang="zh-CN" altLang="en-US" dirty="0"/>
              <a:t>）的，时间上的和空间上的都有，主要发生在状态切换之时。</a:t>
            </a:r>
            <a:endParaRPr lang="en-US" altLang="zh-CN" dirty="0"/>
          </a:p>
          <a:p>
            <a:r>
              <a:rPr lang="zh-CN" altLang="en-US" dirty="0"/>
              <a:t>另一方面，</a:t>
            </a:r>
            <a:r>
              <a:rPr lang="en-US" altLang="zh-CN" dirty="0"/>
              <a:t>ARM </a:t>
            </a:r>
            <a:r>
              <a:rPr lang="zh-CN" altLang="en-US" dirty="0"/>
              <a:t>代码和</a:t>
            </a:r>
            <a:r>
              <a:rPr lang="en-US" altLang="zh-CN" dirty="0"/>
              <a:t>Thumb </a:t>
            </a:r>
            <a:r>
              <a:rPr lang="zh-CN" altLang="en-US" dirty="0"/>
              <a:t>代码需要以不同的方式编译，这也增加了软件开发管理的复杂度。</a:t>
            </a:r>
          </a:p>
        </p:txBody>
      </p:sp>
    </p:spTree>
    <p:extLst>
      <p:ext uri="{BB962C8B-B14F-4D97-AF65-F5344CB8AC3E}">
        <p14:creationId xmlns:p14="http://schemas.microsoft.com/office/powerpoint/2010/main" val="39440306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r>
              <a:rPr lang="zh-CN" altLang="en-US" dirty="0"/>
              <a:t>协处理器指令</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en-US" altLang="zh-CN" dirty="0"/>
              <a:t>ARM </a:t>
            </a:r>
            <a:r>
              <a:rPr lang="zh-CN" altLang="en-US" dirty="0"/>
              <a:t>协处理器指令包括以下</a:t>
            </a:r>
            <a:r>
              <a:rPr lang="en-US" altLang="zh-CN" dirty="0"/>
              <a:t>5</a:t>
            </a:r>
            <a:r>
              <a:rPr lang="zh-CN" altLang="en-US" dirty="0"/>
              <a:t>条</a:t>
            </a:r>
            <a:r>
              <a:rPr lang="en-US" altLang="zh-CN" dirty="0"/>
              <a:t>:</a:t>
            </a:r>
            <a:endParaRPr lang="zh-CN" altLang="en-US" dirty="0"/>
          </a:p>
          <a:p>
            <a:r>
              <a:rPr lang="en-US" altLang="zh-CN" dirty="0"/>
              <a:t>l         CDP </a:t>
            </a:r>
            <a:r>
              <a:rPr lang="zh-CN" altLang="en-US" dirty="0"/>
              <a:t>协处理器数操作指令</a:t>
            </a:r>
          </a:p>
          <a:p>
            <a:pPr lvl="1"/>
            <a:r>
              <a:rPr lang="en-US" altLang="zh-CN" dirty="0"/>
              <a:t>CDP P3 </a:t>
            </a:r>
            <a:r>
              <a:rPr lang="zh-CN" altLang="en-US" dirty="0"/>
              <a:t>，</a:t>
            </a:r>
            <a:r>
              <a:rPr lang="en-US" altLang="zh-CN" dirty="0"/>
              <a:t>2 </a:t>
            </a:r>
            <a:r>
              <a:rPr lang="zh-CN" altLang="en-US" dirty="0"/>
              <a:t>，</a:t>
            </a:r>
            <a:r>
              <a:rPr lang="en-US" altLang="zh-CN" dirty="0"/>
              <a:t>C12 </a:t>
            </a:r>
            <a:r>
              <a:rPr lang="zh-CN" altLang="en-US" dirty="0"/>
              <a:t>，</a:t>
            </a:r>
            <a:r>
              <a:rPr lang="en-US" altLang="zh-CN" dirty="0"/>
              <a:t>C10 </a:t>
            </a:r>
            <a:r>
              <a:rPr lang="zh-CN" altLang="en-US" dirty="0"/>
              <a:t>，</a:t>
            </a:r>
            <a:r>
              <a:rPr lang="en-US" altLang="zh-CN" dirty="0"/>
              <a:t>C3 </a:t>
            </a:r>
            <a:r>
              <a:rPr lang="zh-CN" altLang="en-US" dirty="0"/>
              <a:t>，</a:t>
            </a:r>
            <a:r>
              <a:rPr lang="en-US" altLang="zh-CN" dirty="0"/>
              <a:t>4</a:t>
            </a:r>
          </a:p>
          <a:p>
            <a:pPr lvl="1"/>
            <a:r>
              <a:rPr lang="en-US" altLang="zh-CN" dirty="0"/>
              <a:t> </a:t>
            </a:r>
            <a:r>
              <a:rPr lang="zh-CN" altLang="en-US" dirty="0"/>
              <a:t>；该指令完成协处理器</a:t>
            </a:r>
            <a:r>
              <a:rPr lang="en-US" altLang="zh-CN" dirty="0"/>
              <a:t>P3 </a:t>
            </a:r>
            <a:r>
              <a:rPr lang="zh-CN" altLang="en-US" dirty="0"/>
              <a:t>的初始化</a:t>
            </a:r>
          </a:p>
          <a:p>
            <a:r>
              <a:rPr lang="en-US" altLang="zh-CN" dirty="0"/>
              <a:t>l         LDC </a:t>
            </a:r>
            <a:r>
              <a:rPr lang="zh-CN" altLang="en-US" dirty="0"/>
              <a:t>协处理器数据加载指令</a:t>
            </a:r>
          </a:p>
          <a:p>
            <a:pPr lvl="1"/>
            <a:r>
              <a:rPr lang="en-US" altLang="zh-CN" dirty="0"/>
              <a:t>LDC P3 </a:t>
            </a:r>
            <a:r>
              <a:rPr lang="zh-CN" altLang="en-US" dirty="0"/>
              <a:t>， </a:t>
            </a:r>
            <a:r>
              <a:rPr lang="en-US" altLang="zh-CN" dirty="0"/>
              <a:t>C4 </a:t>
            </a:r>
            <a:r>
              <a:rPr lang="zh-CN" altLang="en-US" dirty="0"/>
              <a:t>， </a:t>
            </a:r>
            <a:r>
              <a:rPr lang="en-US" altLang="zh-CN" dirty="0"/>
              <a:t>[R0] </a:t>
            </a:r>
          </a:p>
          <a:p>
            <a:pPr lvl="1"/>
            <a:r>
              <a:rPr lang="zh-CN" altLang="en-US" dirty="0"/>
              <a:t>；将 </a:t>
            </a:r>
            <a:r>
              <a:rPr lang="en-US" altLang="zh-CN" dirty="0"/>
              <a:t>ARM </a:t>
            </a:r>
            <a:r>
              <a:rPr lang="zh-CN" altLang="en-US" dirty="0"/>
              <a:t>处理器的寄存器 </a:t>
            </a:r>
            <a:r>
              <a:rPr lang="en-US" altLang="zh-CN" dirty="0"/>
              <a:t>R0 </a:t>
            </a:r>
            <a:r>
              <a:rPr lang="zh-CN" altLang="en-US" dirty="0"/>
              <a:t>所指向的存储器中的字数据传送到协处理器 </a:t>
            </a:r>
            <a:r>
              <a:rPr lang="en-US" altLang="zh-CN" dirty="0"/>
              <a:t>P3 </a:t>
            </a:r>
            <a:r>
              <a:rPr lang="zh-CN" altLang="en-US" dirty="0"/>
              <a:t>的寄存器 </a:t>
            </a:r>
            <a:r>
              <a:rPr lang="en-US" altLang="zh-CN" dirty="0"/>
              <a:t>C4 </a:t>
            </a:r>
            <a:r>
              <a:rPr lang="zh-CN" altLang="en-US" dirty="0"/>
              <a:t>中。</a:t>
            </a:r>
          </a:p>
          <a:p>
            <a:r>
              <a:rPr lang="en-US" altLang="zh-CN" dirty="0"/>
              <a:t>l         STC </a:t>
            </a:r>
            <a:r>
              <a:rPr lang="zh-CN" altLang="en-US" dirty="0"/>
              <a:t>协处理器数据存储指令</a:t>
            </a:r>
          </a:p>
          <a:p>
            <a:pPr lvl="1"/>
            <a:r>
              <a:rPr lang="en-US" altLang="zh-CN" dirty="0"/>
              <a:t>STC P3 </a:t>
            </a:r>
            <a:r>
              <a:rPr lang="zh-CN" altLang="en-US" dirty="0"/>
              <a:t>， </a:t>
            </a:r>
            <a:r>
              <a:rPr lang="en-US" altLang="zh-CN" dirty="0"/>
              <a:t>C4 </a:t>
            </a:r>
            <a:r>
              <a:rPr lang="zh-CN" altLang="en-US" dirty="0"/>
              <a:t>， </a:t>
            </a:r>
            <a:r>
              <a:rPr lang="en-US" altLang="zh-CN" dirty="0"/>
              <a:t>[R0] </a:t>
            </a:r>
          </a:p>
          <a:p>
            <a:pPr lvl="1"/>
            <a:r>
              <a:rPr lang="zh-CN" altLang="en-US" dirty="0"/>
              <a:t>；将协处理器 </a:t>
            </a:r>
            <a:r>
              <a:rPr lang="en-US" altLang="zh-CN" dirty="0"/>
              <a:t>P3 </a:t>
            </a:r>
            <a:r>
              <a:rPr lang="zh-CN" altLang="en-US" dirty="0"/>
              <a:t>的寄存器 </a:t>
            </a:r>
            <a:r>
              <a:rPr lang="en-US" altLang="zh-CN" dirty="0"/>
              <a:t>C4 </a:t>
            </a:r>
            <a:r>
              <a:rPr lang="zh-CN" altLang="en-US" dirty="0"/>
              <a:t>中的字数据传送到 </a:t>
            </a:r>
            <a:r>
              <a:rPr lang="en-US" altLang="zh-CN" dirty="0"/>
              <a:t>ARM </a:t>
            </a:r>
            <a:r>
              <a:rPr lang="zh-CN" altLang="en-US" dirty="0"/>
              <a:t>处理器的寄存器</a:t>
            </a:r>
            <a:r>
              <a:rPr lang="en-US" altLang="zh-CN" dirty="0"/>
              <a:t>R0 </a:t>
            </a:r>
            <a:r>
              <a:rPr lang="zh-CN" altLang="en-US" dirty="0"/>
              <a:t>所指向的存储器中。</a:t>
            </a:r>
          </a:p>
          <a:p>
            <a:r>
              <a:rPr lang="en-US" altLang="zh-CN" dirty="0"/>
              <a:t>l         MCR ARM </a:t>
            </a:r>
            <a:r>
              <a:rPr lang="zh-CN" altLang="en-US" dirty="0"/>
              <a:t>处理器寄存器到协处理器寄存器的数据传送指令</a:t>
            </a:r>
          </a:p>
          <a:p>
            <a:pPr lvl="1"/>
            <a:r>
              <a:rPr lang="en-US" altLang="zh-CN" dirty="0"/>
              <a:t>MCR  P3 </a:t>
            </a:r>
            <a:r>
              <a:rPr lang="zh-CN" altLang="en-US" dirty="0"/>
              <a:t>， </a:t>
            </a:r>
            <a:r>
              <a:rPr lang="en-US" altLang="zh-CN" dirty="0"/>
              <a:t>3 </a:t>
            </a:r>
            <a:r>
              <a:rPr lang="zh-CN" altLang="en-US" dirty="0"/>
              <a:t>， </a:t>
            </a:r>
            <a:r>
              <a:rPr lang="en-US" altLang="zh-CN" dirty="0"/>
              <a:t>R0 </a:t>
            </a:r>
            <a:r>
              <a:rPr lang="zh-CN" altLang="en-US" dirty="0"/>
              <a:t>， </a:t>
            </a:r>
            <a:r>
              <a:rPr lang="en-US" altLang="zh-CN" dirty="0"/>
              <a:t>C4 </a:t>
            </a:r>
            <a:r>
              <a:rPr lang="zh-CN" altLang="en-US" dirty="0"/>
              <a:t>， </a:t>
            </a:r>
            <a:r>
              <a:rPr lang="en-US" altLang="zh-CN" dirty="0"/>
              <a:t>C5 </a:t>
            </a:r>
            <a:r>
              <a:rPr lang="zh-CN" altLang="en-US" dirty="0"/>
              <a:t>， </a:t>
            </a:r>
            <a:r>
              <a:rPr lang="en-US" altLang="zh-CN" dirty="0"/>
              <a:t>6 </a:t>
            </a:r>
          </a:p>
          <a:p>
            <a:pPr lvl="1"/>
            <a:r>
              <a:rPr lang="zh-CN" altLang="en-US" dirty="0"/>
              <a:t>；将 </a:t>
            </a:r>
            <a:r>
              <a:rPr lang="en-US" altLang="zh-CN" dirty="0"/>
              <a:t>ARM </a:t>
            </a:r>
            <a:r>
              <a:rPr lang="zh-CN" altLang="en-US" dirty="0"/>
              <a:t>处理器寄存器 </a:t>
            </a:r>
            <a:r>
              <a:rPr lang="en-US" altLang="zh-CN" dirty="0"/>
              <a:t>R0 </a:t>
            </a:r>
            <a:r>
              <a:rPr lang="zh-CN" altLang="en-US" dirty="0"/>
              <a:t>中的数据传送到协处理器 </a:t>
            </a:r>
            <a:r>
              <a:rPr lang="en-US" altLang="zh-CN" dirty="0"/>
              <a:t>P3 </a:t>
            </a:r>
            <a:r>
              <a:rPr lang="zh-CN" altLang="en-US" dirty="0"/>
              <a:t>的寄存器 </a:t>
            </a:r>
            <a:r>
              <a:rPr lang="en-US" altLang="zh-CN" dirty="0"/>
              <a:t>C4 </a:t>
            </a:r>
            <a:r>
              <a:rPr lang="zh-CN" altLang="en-US" dirty="0"/>
              <a:t>和 </a:t>
            </a:r>
            <a:r>
              <a:rPr lang="en-US" altLang="zh-CN" dirty="0"/>
              <a:t>C5 </a:t>
            </a:r>
            <a:r>
              <a:rPr lang="zh-CN" altLang="en-US" dirty="0"/>
              <a:t>中。</a:t>
            </a:r>
          </a:p>
          <a:p>
            <a:r>
              <a:rPr lang="en-US" altLang="zh-CN" dirty="0"/>
              <a:t>l         MRC </a:t>
            </a:r>
            <a:r>
              <a:rPr lang="zh-CN" altLang="en-US" dirty="0"/>
              <a:t>协处理器寄存器到</a:t>
            </a:r>
            <a:r>
              <a:rPr lang="en-US" altLang="zh-CN" dirty="0"/>
              <a:t>ARM </a:t>
            </a:r>
            <a:r>
              <a:rPr lang="zh-CN" altLang="en-US" dirty="0"/>
              <a:t>处理器寄存器的数据传送指令</a:t>
            </a:r>
          </a:p>
          <a:p>
            <a:pPr lvl="1"/>
            <a:r>
              <a:rPr lang="en-US" altLang="zh-CN" dirty="0"/>
              <a:t>MRC P3 </a:t>
            </a:r>
            <a:r>
              <a:rPr lang="zh-CN" altLang="en-US" dirty="0"/>
              <a:t>， </a:t>
            </a:r>
            <a:r>
              <a:rPr lang="en-US" altLang="zh-CN" dirty="0"/>
              <a:t>3 </a:t>
            </a:r>
            <a:r>
              <a:rPr lang="zh-CN" altLang="en-US" dirty="0"/>
              <a:t>， </a:t>
            </a:r>
            <a:r>
              <a:rPr lang="en-US" altLang="zh-CN" dirty="0"/>
              <a:t>R0 </a:t>
            </a:r>
            <a:r>
              <a:rPr lang="zh-CN" altLang="en-US" dirty="0"/>
              <a:t>， </a:t>
            </a:r>
            <a:r>
              <a:rPr lang="en-US" altLang="zh-CN" dirty="0"/>
              <a:t>C4 </a:t>
            </a:r>
            <a:r>
              <a:rPr lang="zh-CN" altLang="en-US" dirty="0"/>
              <a:t>， </a:t>
            </a:r>
            <a:r>
              <a:rPr lang="en-US" altLang="zh-CN" dirty="0"/>
              <a:t>C5 </a:t>
            </a:r>
            <a:r>
              <a:rPr lang="zh-CN" altLang="en-US" dirty="0"/>
              <a:t>， </a:t>
            </a:r>
            <a:r>
              <a:rPr lang="en-US" altLang="zh-CN" dirty="0"/>
              <a:t>6 </a:t>
            </a:r>
          </a:p>
          <a:p>
            <a:pPr lvl="1"/>
            <a:r>
              <a:rPr lang="zh-CN" altLang="en-US" dirty="0"/>
              <a:t>；将协处理器 </a:t>
            </a:r>
            <a:r>
              <a:rPr lang="en-US" altLang="zh-CN" dirty="0"/>
              <a:t>P3 </a:t>
            </a:r>
            <a:r>
              <a:rPr lang="zh-CN" altLang="en-US" dirty="0"/>
              <a:t>的寄存器</a:t>
            </a:r>
            <a:r>
              <a:rPr lang="en-US" altLang="zh-CN" dirty="0"/>
              <a:t>C4 </a:t>
            </a:r>
            <a:r>
              <a:rPr lang="zh-CN" altLang="en-US" dirty="0"/>
              <a:t>和 </a:t>
            </a:r>
            <a:r>
              <a:rPr lang="en-US" altLang="zh-CN" dirty="0"/>
              <a:t>C5</a:t>
            </a:r>
            <a:r>
              <a:rPr lang="zh-CN" altLang="en-US" dirty="0"/>
              <a:t>中的数据传送到 </a:t>
            </a:r>
            <a:r>
              <a:rPr lang="en-US" altLang="zh-CN" dirty="0"/>
              <a:t>ARM </a:t>
            </a:r>
            <a:r>
              <a:rPr lang="zh-CN" altLang="en-US" dirty="0"/>
              <a:t>处理器寄存器</a:t>
            </a:r>
            <a:r>
              <a:rPr lang="en-US" altLang="zh-CN" dirty="0"/>
              <a:t>R0</a:t>
            </a:r>
            <a:r>
              <a:rPr lang="zh-CN" altLang="en-US" dirty="0"/>
              <a:t>中。</a:t>
            </a:r>
          </a:p>
        </p:txBody>
      </p:sp>
    </p:spTree>
    <p:extLst>
      <p:ext uri="{BB962C8B-B14F-4D97-AF65-F5344CB8AC3E}">
        <p14:creationId xmlns:p14="http://schemas.microsoft.com/office/powerpoint/2010/main" val="2020383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spin lock</a:t>
            </a:r>
            <a:r>
              <a:rPr lang="zh-CN" altLang="en-US" dirty="0"/>
              <a:t>的特点如下：</a:t>
            </a:r>
          </a:p>
          <a:p>
            <a:r>
              <a:rPr lang="zh-CN" altLang="en-US" dirty="0"/>
              <a:t>	（</a:t>
            </a:r>
            <a:r>
              <a:rPr lang="en-US" altLang="zh-CN" dirty="0"/>
              <a:t>1</a:t>
            </a:r>
            <a:r>
              <a:rPr lang="zh-CN" altLang="en-US" dirty="0"/>
              <a:t>）</a:t>
            </a:r>
            <a:r>
              <a:rPr lang="en-US" altLang="zh-CN" dirty="0"/>
              <a:t>spin lock</a:t>
            </a:r>
            <a:r>
              <a:rPr lang="zh-CN" altLang="en-US" dirty="0"/>
              <a:t>是一种死等的锁机制。当发生访问资源冲突的时候，可以有两个选择：一个是死等，一个是挂起当前进程，调度其他进程执行。</a:t>
            </a:r>
            <a:r>
              <a:rPr lang="en-US" altLang="zh-CN" dirty="0"/>
              <a:t>spin lock</a:t>
            </a:r>
            <a:r>
              <a:rPr lang="zh-CN" altLang="en-US" dirty="0"/>
              <a:t>是一种死等的机制，当前的执行</a:t>
            </a:r>
            <a:r>
              <a:rPr lang="en-US" altLang="zh-CN" dirty="0"/>
              <a:t>thread</a:t>
            </a:r>
            <a:r>
              <a:rPr lang="zh-CN" altLang="en-US" dirty="0"/>
              <a:t>会不断的重新尝试直到获取锁进入临界区。</a:t>
            </a:r>
          </a:p>
          <a:p>
            <a:r>
              <a:rPr lang="zh-CN" altLang="en-US" dirty="0"/>
              <a:t>	（</a:t>
            </a:r>
            <a:r>
              <a:rPr lang="en-US" altLang="zh-CN" dirty="0"/>
              <a:t>2</a:t>
            </a:r>
            <a:r>
              <a:rPr lang="zh-CN" altLang="en-US" dirty="0"/>
              <a:t>）只允许一个</a:t>
            </a:r>
            <a:r>
              <a:rPr lang="en-US" altLang="zh-CN" dirty="0"/>
              <a:t>thread</a:t>
            </a:r>
            <a:r>
              <a:rPr lang="zh-CN" altLang="en-US" dirty="0"/>
              <a:t>进入。</a:t>
            </a:r>
            <a:r>
              <a:rPr lang="en-US" altLang="zh-CN" dirty="0"/>
              <a:t>semaphore</a:t>
            </a:r>
            <a:r>
              <a:rPr lang="zh-CN" altLang="en-US" dirty="0"/>
              <a:t>可以允许多个</a:t>
            </a:r>
            <a:r>
              <a:rPr lang="en-US" altLang="zh-CN" dirty="0"/>
              <a:t>thread</a:t>
            </a:r>
            <a:r>
              <a:rPr lang="zh-CN" altLang="en-US" dirty="0"/>
              <a:t>进入，</a:t>
            </a:r>
            <a:r>
              <a:rPr lang="en-US" altLang="zh-CN" dirty="0"/>
              <a:t>spin lock</a:t>
            </a:r>
            <a:r>
              <a:rPr lang="zh-CN" altLang="en-US" dirty="0"/>
              <a:t>不行，一次只能有一个</a:t>
            </a:r>
            <a:r>
              <a:rPr lang="en-US" altLang="zh-CN" dirty="0"/>
              <a:t>thread</a:t>
            </a:r>
            <a:r>
              <a:rPr lang="zh-CN" altLang="en-US" dirty="0"/>
              <a:t>获取锁并进入临界区，其他的</a:t>
            </a:r>
            <a:r>
              <a:rPr lang="en-US" altLang="zh-CN" dirty="0"/>
              <a:t>thread</a:t>
            </a:r>
            <a:r>
              <a:rPr lang="zh-CN" altLang="en-US" dirty="0"/>
              <a:t>都是在门口不断的尝试。</a:t>
            </a:r>
          </a:p>
          <a:p>
            <a:r>
              <a:rPr lang="zh-CN" altLang="en-US" dirty="0"/>
              <a:t>	（</a:t>
            </a:r>
            <a:r>
              <a:rPr lang="en-US" altLang="zh-CN" dirty="0"/>
              <a:t>3</a:t>
            </a:r>
            <a:r>
              <a:rPr lang="zh-CN" altLang="en-US" dirty="0"/>
              <a:t>）执行时间短。由于</a:t>
            </a:r>
            <a:r>
              <a:rPr lang="en-US" altLang="zh-CN" dirty="0"/>
              <a:t>spin lock</a:t>
            </a:r>
            <a:r>
              <a:rPr lang="zh-CN" altLang="en-US" dirty="0"/>
              <a:t>死等这种特性，因此它使用在那些代码不是非常复杂的临界区（当然也不能太简单，否则使用原子操作或者其他适用简单场景的同步机制就</a:t>
            </a:r>
            <a:r>
              <a:rPr lang="en-US" altLang="zh-CN" dirty="0"/>
              <a:t>OK</a:t>
            </a:r>
            <a:r>
              <a:rPr lang="zh-CN" altLang="en-US" dirty="0"/>
              <a:t>了），如果临界区执行时间太长，那么不断在临界区门口“死等”的那些</a:t>
            </a:r>
            <a:r>
              <a:rPr lang="en-US" altLang="zh-CN" dirty="0"/>
              <a:t>thread</a:t>
            </a:r>
            <a:r>
              <a:rPr lang="zh-CN" altLang="en-US" dirty="0"/>
              <a:t>非常浪费</a:t>
            </a:r>
            <a:r>
              <a:rPr lang="en-US" altLang="zh-CN" dirty="0"/>
              <a:t>CPU</a:t>
            </a:r>
            <a:r>
              <a:rPr lang="zh-CN" altLang="en-US" dirty="0"/>
              <a:t>（所以，现代</a:t>
            </a:r>
            <a:r>
              <a:rPr lang="en-US" altLang="zh-CN" dirty="0"/>
              <a:t>CPU</a:t>
            </a:r>
            <a:r>
              <a:rPr lang="zh-CN" altLang="en-US" dirty="0"/>
              <a:t>的设计都会考虑同步原语的实现，例如</a:t>
            </a:r>
            <a:r>
              <a:rPr lang="en-US" altLang="zh-CN" dirty="0"/>
              <a:t>ARM</a:t>
            </a:r>
            <a:r>
              <a:rPr lang="zh-CN" altLang="en-US" dirty="0"/>
              <a:t>提供了</a:t>
            </a:r>
            <a:r>
              <a:rPr lang="en-US" altLang="zh-CN" dirty="0"/>
              <a:t>WFE</a:t>
            </a:r>
            <a:r>
              <a:rPr lang="zh-CN" altLang="en-US" dirty="0"/>
              <a:t>和</a:t>
            </a:r>
            <a:r>
              <a:rPr lang="en-US" altLang="zh-CN" dirty="0"/>
              <a:t>SEV</a:t>
            </a:r>
            <a:r>
              <a:rPr lang="zh-CN" altLang="en-US" dirty="0"/>
              <a:t>这样的类似指令，避免</a:t>
            </a:r>
            <a:r>
              <a:rPr lang="en-US" altLang="zh-CN" dirty="0"/>
              <a:t>CPU</a:t>
            </a:r>
            <a:r>
              <a:rPr lang="zh-CN" altLang="en-US" dirty="0"/>
              <a:t>进入</a:t>
            </a:r>
            <a:r>
              <a:rPr lang="en-US" altLang="zh-CN" dirty="0"/>
              <a:t>busy loop</a:t>
            </a:r>
            <a:r>
              <a:rPr lang="zh-CN" altLang="en-US" dirty="0"/>
              <a:t>的悲惨境地）</a:t>
            </a:r>
          </a:p>
          <a:p>
            <a:r>
              <a:rPr lang="zh-CN" altLang="en-US" dirty="0"/>
              <a:t>	</a:t>
            </a:r>
          </a:p>
        </p:txBody>
      </p:sp>
    </p:spTree>
    <p:extLst>
      <p:ext uri="{BB962C8B-B14F-4D97-AF65-F5344CB8AC3E}">
        <p14:creationId xmlns:p14="http://schemas.microsoft.com/office/powerpoint/2010/main" val="35152785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 </a:t>
            </a:r>
            <a:r>
              <a:rPr lang="zh-CN" altLang="en-US" dirty="0"/>
              <a:t>指令</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1</a:t>
            </a:r>
            <a:r>
              <a:rPr lang="zh-CN" altLang="en-US" dirty="0"/>
              <a:t>）</a:t>
            </a:r>
            <a:r>
              <a:rPr lang="en-US" altLang="zh-CN" dirty="0"/>
              <a:t>WFI</a:t>
            </a:r>
          </a:p>
          <a:p>
            <a:r>
              <a:rPr lang="en-US" altLang="zh-CN" dirty="0"/>
              <a:t>WFI</a:t>
            </a:r>
            <a:r>
              <a:rPr lang="zh-CN" altLang="en-US" dirty="0"/>
              <a:t>一般用于</a:t>
            </a:r>
            <a:r>
              <a:rPr lang="en-US" altLang="zh-CN" dirty="0" err="1"/>
              <a:t>cpuidle</a:t>
            </a:r>
            <a:r>
              <a:rPr lang="zh-CN" altLang="en-US" dirty="0"/>
              <a:t>。</a:t>
            </a:r>
          </a:p>
          <a:p>
            <a:r>
              <a:rPr lang="en-US" altLang="zh-CN" dirty="0"/>
              <a:t>2</a:t>
            </a:r>
            <a:r>
              <a:rPr lang="zh-CN" altLang="en-US" dirty="0"/>
              <a:t>）</a:t>
            </a:r>
            <a:r>
              <a:rPr lang="en-US" altLang="zh-CN" dirty="0"/>
              <a:t>WFE</a:t>
            </a:r>
          </a:p>
          <a:p>
            <a:r>
              <a:rPr lang="en-US" altLang="zh-CN" dirty="0"/>
              <a:t>WFE</a:t>
            </a:r>
            <a:r>
              <a:rPr lang="zh-CN" altLang="en-US" dirty="0"/>
              <a:t>的一个典型使用场景，是用在</a:t>
            </a:r>
            <a:r>
              <a:rPr lang="en-US" altLang="zh-CN" dirty="0"/>
              <a:t>spinlock</a:t>
            </a:r>
            <a:r>
              <a:rPr lang="zh-CN" altLang="en-US" dirty="0"/>
              <a:t>中。</a:t>
            </a:r>
            <a:r>
              <a:rPr lang="en-US" altLang="zh-CN" dirty="0"/>
              <a:t>spinlock</a:t>
            </a:r>
            <a:r>
              <a:rPr lang="zh-CN" altLang="en-US" dirty="0"/>
              <a:t>的功能，是在不同</a:t>
            </a:r>
            <a:r>
              <a:rPr lang="en-US" altLang="zh-CN" dirty="0"/>
              <a:t>CPU core</a:t>
            </a:r>
            <a:r>
              <a:rPr lang="zh-CN" altLang="en-US" dirty="0"/>
              <a:t>之间，保护共享资源。使用</a:t>
            </a:r>
            <a:r>
              <a:rPr lang="en-US" altLang="zh-CN" dirty="0"/>
              <a:t>WFE</a:t>
            </a:r>
            <a:r>
              <a:rPr lang="zh-CN" altLang="en-US" dirty="0"/>
              <a:t>的流程是：</a:t>
            </a:r>
          </a:p>
          <a:p>
            <a:r>
              <a:rPr lang="en-US" altLang="zh-CN" dirty="0"/>
              <a:t>a</a:t>
            </a:r>
            <a:r>
              <a:rPr lang="zh-CN" altLang="en-US" dirty="0"/>
              <a:t>）资源空闲</a:t>
            </a:r>
          </a:p>
          <a:p>
            <a:r>
              <a:rPr lang="en-US" altLang="zh-CN" dirty="0"/>
              <a:t>b</a:t>
            </a:r>
            <a:r>
              <a:rPr lang="zh-CN" altLang="en-US" dirty="0"/>
              <a:t>）</a:t>
            </a:r>
            <a:r>
              <a:rPr lang="en-US" altLang="zh-CN" dirty="0"/>
              <a:t>Core1</a:t>
            </a:r>
            <a:r>
              <a:rPr lang="zh-CN" altLang="en-US" dirty="0"/>
              <a:t>访问资源，</a:t>
            </a:r>
            <a:r>
              <a:rPr lang="en-US" altLang="zh-CN" dirty="0"/>
              <a:t>acquire lock</a:t>
            </a:r>
            <a:r>
              <a:rPr lang="zh-CN" altLang="en-US" dirty="0"/>
              <a:t>，获得资源</a:t>
            </a:r>
          </a:p>
          <a:p>
            <a:r>
              <a:rPr lang="en-US" altLang="zh-CN" dirty="0"/>
              <a:t>c</a:t>
            </a:r>
            <a:r>
              <a:rPr lang="zh-CN" altLang="en-US" dirty="0"/>
              <a:t>）</a:t>
            </a:r>
            <a:r>
              <a:rPr lang="en-US" altLang="zh-CN" dirty="0"/>
              <a:t>Core2</a:t>
            </a:r>
            <a:r>
              <a:rPr lang="zh-CN" altLang="en-US" dirty="0"/>
              <a:t>访问资源，此时资源不空闲，执行</a:t>
            </a:r>
            <a:r>
              <a:rPr lang="en-US" altLang="zh-CN" dirty="0"/>
              <a:t>WFE</a:t>
            </a:r>
            <a:r>
              <a:rPr lang="zh-CN" altLang="en-US" dirty="0"/>
              <a:t>指令，让</a:t>
            </a:r>
            <a:r>
              <a:rPr lang="en-US" altLang="zh-CN" dirty="0"/>
              <a:t>core</a:t>
            </a:r>
            <a:r>
              <a:rPr lang="zh-CN" altLang="en-US" dirty="0"/>
              <a:t>进入</a:t>
            </a:r>
            <a:r>
              <a:rPr lang="en-US" altLang="zh-CN" dirty="0"/>
              <a:t>low-power state</a:t>
            </a:r>
          </a:p>
          <a:p>
            <a:r>
              <a:rPr lang="en-US" altLang="zh-CN" dirty="0"/>
              <a:t>d</a:t>
            </a:r>
            <a:r>
              <a:rPr lang="zh-CN" altLang="en-US" dirty="0"/>
              <a:t>）</a:t>
            </a:r>
            <a:r>
              <a:rPr lang="en-US" altLang="zh-CN" dirty="0"/>
              <a:t>Core1</a:t>
            </a:r>
            <a:r>
              <a:rPr lang="zh-CN" altLang="en-US" dirty="0"/>
              <a:t>释放资源，</a:t>
            </a:r>
            <a:r>
              <a:rPr lang="en-US" altLang="zh-CN" dirty="0"/>
              <a:t>release lock</a:t>
            </a:r>
            <a:r>
              <a:rPr lang="zh-CN" altLang="en-US" dirty="0"/>
              <a:t>，释放资源，同时执行</a:t>
            </a:r>
            <a:r>
              <a:rPr lang="en-US" altLang="zh-CN" dirty="0"/>
              <a:t>SEV</a:t>
            </a:r>
            <a:r>
              <a:rPr lang="zh-CN" altLang="en-US" dirty="0"/>
              <a:t>指令，唤醒</a:t>
            </a:r>
            <a:r>
              <a:rPr lang="en-US" altLang="zh-CN" dirty="0"/>
              <a:t>Core2</a:t>
            </a:r>
          </a:p>
          <a:p>
            <a:r>
              <a:rPr lang="en-US" altLang="zh-CN" dirty="0"/>
              <a:t>e</a:t>
            </a:r>
            <a:r>
              <a:rPr lang="zh-CN" altLang="en-US" dirty="0"/>
              <a:t>）</a:t>
            </a:r>
            <a:r>
              <a:rPr lang="en-US" altLang="zh-CN" dirty="0"/>
              <a:t>Core2</a:t>
            </a:r>
            <a:r>
              <a:rPr lang="zh-CN" altLang="en-US" dirty="0"/>
              <a:t>获得资源</a:t>
            </a:r>
          </a:p>
          <a:p>
            <a:r>
              <a:rPr lang="zh-CN" altLang="en-US" dirty="0"/>
              <a:t>以往的</a:t>
            </a:r>
            <a:r>
              <a:rPr lang="en-US" altLang="zh-CN" dirty="0"/>
              <a:t>spinlock</a:t>
            </a:r>
            <a:r>
              <a:rPr lang="zh-CN" altLang="en-US" dirty="0"/>
              <a:t>，在获得不到资源时，让</a:t>
            </a:r>
            <a:r>
              <a:rPr lang="en-US" altLang="zh-CN" dirty="0"/>
              <a:t>Core</a:t>
            </a:r>
            <a:r>
              <a:rPr lang="zh-CN" altLang="en-US" dirty="0"/>
              <a:t>进入</a:t>
            </a:r>
            <a:r>
              <a:rPr lang="en-US" altLang="zh-CN" dirty="0"/>
              <a:t>busy loop</a:t>
            </a:r>
            <a:r>
              <a:rPr lang="zh-CN" altLang="en-US" dirty="0"/>
              <a:t>，而通过插入</a:t>
            </a:r>
            <a:r>
              <a:rPr lang="en-US" altLang="zh-CN" dirty="0"/>
              <a:t>WFE</a:t>
            </a:r>
            <a:r>
              <a:rPr lang="zh-CN" altLang="en-US" dirty="0"/>
              <a:t>指令，可以节省功耗。</a:t>
            </a:r>
          </a:p>
        </p:txBody>
      </p:sp>
    </p:spTree>
    <p:extLst>
      <p:ext uri="{BB962C8B-B14F-4D97-AF65-F5344CB8AC3E}">
        <p14:creationId xmlns:p14="http://schemas.microsoft.com/office/powerpoint/2010/main" val="41172527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335546EB-3459-4431-91BB-47F67CA66CAA}"/>
              </a:ext>
            </a:extLst>
          </p:cNvPr>
          <p:cNvPicPr>
            <a:picLocks noGrp="1" noChangeAspect="1"/>
          </p:cNvPicPr>
          <p:nvPr>
            <p:ph idx="1"/>
          </p:nvPr>
        </p:nvPicPr>
        <p:blipFill>
          <a:blip r:embed="rId2"/>
          <a:stretch>
            <a:fillRect/>
          </a:stretch>
        </p:blipFill>
        <p:spPr>
          <a:xfrm>
            <a:off x="475499" y="1341484"/>
            <a:ext cx="8193826" cy="222269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4203867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4ECA02D-5849-4017-BB2D-C37980D036A0}"/>
              </a:ext>
            </a:extLst>
          </p:cNvPr>
          <p:cNvPicPr>
            <a:picLocks noGrp="1" noChangeAspect="1"/>
          </p:cNvPicPr>
          <p:nvPr>
            <p:ph idx="1"/>
          </p:nvPr>
        </p:nvPicPr>
        <p:blipFill>
          <a:blip r:embed="rId2"/>
          <a:stretch>
            <a:fillRect/>
          </a:stretch>
        </p:blipFill>
        <p:spPr>
          <a:xfrm>
            <a:off x="475499" y="1874023"/>
            <a:ext cx="8193826" cy="115761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24372038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EA85A9F-C75A-4FDF-88FF-2F4D2394A856}"/>
              </a:ext>
            </a:extLst>
          </p:cNvPr>
          <p:cNvPicPr>
            <a:picLocks noGrp="1" noChangeAspect="1"/>
          </p:cNvPicPr>
          <p:nvPr>
            <p:ph idx="1"/>
          </p:nvPr>
        </p:nvPicPr>
        <p:blipFill>
          <a:blip r:embed="rId2"/>
          <a:stretch>
            <a:fillRect/>
          </a:stretch>
        </p:blipFill>
        <p:spPr>
          <a:xfrm>
            <a:off x="475499" y="1021293"/>
            <a:ext cx="8193826" cy="286307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2175435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DF69B02-2EC8-4941-ADBC-857F3A838839}"/>
              </a:ext>
            </a:extLst>
          </p:cNvPr>
          <p:cNvPicPr>
            <a:picLocks noChangeAspect="1"/>
          </p:cNvPicPr>
          <p:nvPr/>
        </p:nvPicPr>
        <p:blipFill>
          <a:blip r:embed="rId2"/>
          <a:stretch>
            <a:fillRect/>
          </a:stretch>
        </p:blipFill>
        <p:spPr>
          <a:xfrm>
            <a:off x="0" y="1740388"/>
            <a:ext cx="9144000" cy="3377224"/>
          </a:xfrm>
          <a:prstGeom prst="rect">
            <a:avLst/>
          </a:prstGeom>
        </p:spPr>
      </p:pic>
    </p:spTree>
    <p:extLst>
      <p:ext uri="{BB962C8B-B14F-4D97-AF65-F5344CB8AC3E}">
        <p14:creationId xmlns:p14="http://schemas.microsoft.com/office/powerpoint/2010/main" val="33791654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3338369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3D751161-940C-42CD-BED3-85A656A98AA2}"/>
              </a:ext>
            </a:extLst>
          </p:cNvPr>
          <p:cNvPicPr>
            <a:picLocks noChangeAspect="1"/>
          </p:cNvPicPr>
          <p:nvPr/>
        </p:nvPicPr>
        <p:blipFill>
          <a:blip r:embed="rId2"/>
          <a:stretch>
            <a:fillRect/>
          </a:stretch>
        </p:blipFill>
        <p:spPr>
          <a:xfrm>
            <a:off x="1527859" y="1272625"/>
            <a:ext cx="5883108" cy="5280184"/>
          </a:xfrm>
          <a:prstGeom prst="rect">
            <a:avLst/>
          </a:prstGeom>
        </p:spPr>
      </p:pic>
    </p:spTree>
    <p:extLst>
      <p:ext uri="{BB962C8B-B14F-4D97-AF65-F5344CB8AC3E}">
        <p14:creationId xmlns:p14="http://schemas.microsoft.com/office/powerpoint/2010/main" val="37961880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r>
              <a:rPr lang="en-US" altLang="zh-CN" dirty="0"/>
              <a:t>CM3 </a:t>
            </a:r>
            <a:r>
              <a:rPr lang="zh-CN" altLang="en-US" dirty="0"/>
              <a:t>在定义了存储器映射之外，还为存储器的访问规定了</a:t>
            </a:r>
            <a:r>
              <a:rPr lang="en-US" altLang="zh-CN" dirty="0"/>
              <a:t>4 </a:t>
            </a:r>
            <a:r>
              <a:rPr lang="zh-CN" altLang="en-US" dirty="0"/>
              <a:t>种属性，分别是：</a:t>
            </a:r>
          </a:p>
          <a:p>
            <a:pPr lvl="1"/>
            <a:r>
              <a:rPr lang="zh-CN" altLang="en-US" dirty="0"/>
              <a:t>􀁺 可否缓冲</a:t>
            </a:r>
            <a:r>
              <a:rPr lang="en-US" altLang="zh-CN" dirty="0"/>
              <a:t>(</a:t>
            </a:r>
            <a:r>
              <a:rPr lang="en-US" altLang="zh-CN" dirty="0" err="1"/>
              <a:t>Bufferable</a:t>
            </a:r>
            <a:r>
              <a:rPr lang="en-US" altLang="zh-CN" dirty="0"/>
              <a:t>)</a:t>
            </a:r>
          </a:p>
          <a:p>
            <a:pPr lvl="1"/>
            <a:r>
              <a:rPr lang="zh-CN" altLang="en-US" dirty="0"/>
              <a:t>􀁺 可否缓存</a:t>
            </a:r>
            <a:r>
              <a:rPr lang="en-US" altLang="zh-CN" dirty="0"/>
              <a:t>(Cacheable)</a:t>
            </a:r>
          </a:p>
          <a:p>
            <a:pPr lvl="1"/>
            <a:r>
              <a:rPr lang="zh-CN" altLang="en-US" dirty="0"/>
              <a:t>􀁺 可否执行</a:t>
            </a:r>
            <a:r>
              <a:rPr lang="en-US" altLang="zh-CN" dirty="0"/>
              <a:t>(Executable)</a:t>
            </a:r>
          </a:p>
          <a:p>
            <a:pPr lvl="1"/>
            <a:r>
              <a:rPr lang="zh-CN" altLang="en-US" dirty="0"/>
              <a:t>􀁺 可否共享</a:t>
            </a:r>
            <a:r>
              <a:rPr lang="en-US" altLang="zh-CN" dirty="0"/>
              <a:t>(Sharable)</a:t>
            </a:r>
          </a:p>
          <a:p>
            <a:r>
              <a:rPr lang="zh-CN" altLang="en-US" dirty="0"/>
              <a:t>如果配了</a:t>
            </a:r>
            <a:r>
              <a:rPr lang="en-US" altLang="zh-CN" dirty="0"/>
              <a:t>MPU</a:t>
            </a:r>
            <a:r>
              <a:rPr lang="zh-CN" altLang="en-US" dirty="0"/>
              <a:t>，则可以通过它配置不同的存储区，并且覆盖缺省的访问属性。</a:t>
            </a:r>
            <a:r>
              <a:rPr lang="en-US" altLang="zh-CN" dirty="0"/>
              <a:t>CM3 </a:t>
            </a:r>
            <a:r>
              <a:rPr lang="zh-CN" altLang="en-US" dirty="0"/>
              <a:t>片内没有配备缓存，也没有缓存控制器，但是允许在外部添加缓存。</a:t>
            </a:r>
            <a:endParaRPr lang="en-US" altLang="zh-CN" dirty="0"/>
          </a:p>
          <a:p>
            <a:r>
              <a:rPr lang="zh-CN" altLang="en-US" dirty="0"/>
              <a:t>通常，如果提供了外部内存，芯片制造商还要附加一个内存控制器，它可以根据可否缓存的设置，来管理对片内和片外</a:t>
            </a:r>
            <a:r>
              <a:rPr lang="en-US" altLang="zh-CN" dirty="0"/>
              <a:t>RAM </a:t>
            </a:r>
            <a:r>
              <a:rPr lang="zh-CN" altLang="en-US" dirty="0"/>
              <a:t>的访问操作。</a:t>
            </a:r>
          </a:p>
        </p:txBody>
      </p:sp>
    </p:spTree>
    <p:extLst>
      <p:ext uri="{BB962C8B-B14F-4D97-AF65-F5344CB8AC3E}">
        <p14:creationId xmlns:p14="http://schemas.microsoft.com/office/powerpoint/2010/main" val="1955509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ARM</a:t>
            </a:r>
            <a:r>
              <a:rPr lang="zh-CN" altLang="en-US" dirty="0"/>
              <a:t>指令集和</a:t>
            </a:r>
            <a:r>
              <a:rPr lang="en-US" altLang="zh-CN" dirty="0"/>
              <a:t>Thumb</a:t>
            </a:r>
            <a:r>
              <a:rPr lang="zh-CN" altLang="en-US" dirty="0"/>
              <a:t>指令集</a:t>
            </a:r>
          </a:p>
        </p:txBody>
      </p:sp>
      <p:pic>
        <p:nvPicPr>
          <p:cNvPr id="4" name="图片 3">
            <a:extLst>
              <a:ext uri="{FF2B5EF4-FFF2-40B4-BE49-F238E27FC236}">
                <a16:creationId xmlns:a16="http://schemas.microsoft.com/office/drawing/2014/main" id="{3C860DC0-9D62-4EB0-83CC-BEE2918C8D33}"/>
              </a:ext>
            </a:extLst>
          </p:cNvPr>
          <p:cNvPicPr>
            <a:picLocks noChangeAspect="1"/>
          </p:cNvPicPr>
          <p:nvPr/>
        </p:nvPicPr>
        <p:blipFill>
          <a:blip r:embed="rId2"/>
          <a:stretch>
            <a:fillRect/>
          </a:stretch>
        </p:blipFill>
        <p:spPr>
          <a:xfrm>
            <a:off x="0" y="1913849"/>
            <a:ext cx="9144000" cy="4379499"/>
          </a:xfrm>
          <a:prstGeom prst="rect">
            <a:avLst/>
          </a:prstGeom>
        </p:spPr>
      </p:pic>
    </p:spTree>
    <p:extLst>
      <p:ext uri="{BB962C8B-B14F-4D97-AF65-F5344CB8AC3E}">
        <p14:creationId xmlns:p14="http://schemas.microsoft.com/office/powerpoint/2010/main" val="7166657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zh-CN" altLang="en-US" dirty="0"/>
              <a:t>地址空间可以通过另一种方式分为</a:t>
            </a:r>
            <a:r>
              <a:rPr lang="en-US" altLang="zh-CN" dirty="0"/>
              <a:t>8 </a:t>
            </a:r>
            <a:r>
              <a:rPr lang="zh-CN" altLang="en-US" dirty="0"/>
              <a:t>个</a:t>
            </a:r>
            <a:r>
              <a:rPr lang="en-US" altLang="zh-CN" dirty="0"/>
              <a:t>512MB </a:t>
            </a:r>
            <a:r>
              <a:rPr lang="zh-CN" altLang="en-US" dirty="0"/>
              <a:t>等份：</a:t>
            </a:r>
          </a:p>
          <a:p>
            <a:r>
              <a:rPr lang="en-US" altLang="zh-CN" dirty="0"/>
              <a:t>1. </a:t>
            </a:r>
            <a:r>
              <a:rPr lang="zh-CN" altLang="en-US" dirty="0"/>
              <a:t>代码区（</a:t>
            </a:r>
            <a:r>
              <a:rPr lang="en-US" altLang="zh-CN" dirty="0"/>
              <a:t>0x0000_0000‐ 0x1FFF_FFFF</a:t>
            </a:r>
            <a:r>
              <a:rPr lang="zh-CN" altLang="en-US" dirty="0"/>
              <a:t>）。该区是可以执行指令的，缓存属性为</a:t>
            </a:r>
            <a:r>
              <a:rPr lang="en-US" altLang="zh-CN" dirty="0"/>
              <a:t>WT</a:t>
            </a:r>
            <a:r>
              <a:rPr lang="zh-CN" altLang="en-US" dirty="0"/>
              <a:t>（“写通”，</a:t>
            </a:r>
            <a:r>
              <a:rPr lang="en-US" altLang="zh-CN" dirty="0"/>
              <a:t>Write Through</a:t>
            </a:r>
            <a:r>
              <a:rPr lang="zh-CN" altLang="en-US" dirty="0"/>
              <a:t>），即不可以缓存。此区亦可写数据。在此区上的数据操作是通过数据总线接口的（读数据使用</a:t>
            </a:r>
            <a:r>
              <a:rPr lang="en-US" altLang="zh-CN" dirty="0"/>
              <a:t>D‐Code</a:t>
            </a:r>
            <a:r>
              <a:rPr lang="zh-CN" altLang="en-US" dirty="0"/>
              <a:t>，写数据使用</a:t>
            </a:r>
            <a:r>
              <a:rPr lang="en-US" altLang="zh-CN" dirty="0"/>
              <a:t>System</a:t>
            </a:r>
            <a:r>
              <a:rPr lang="zh-CN" altLang="en-US" dirty="0"/>
              <a:t>），且在此区上的写操作是缓冲的。</a:t>
            </a:r>
          </a:p>
          <a:p>
            <a:r>
              <a:rPr lang="en-US" altLang="zh-CN" dirty="0"/>
              <a:t>2. SRAM </a:t>
            </a:r>
            <a:r>
              <a:rPr lang="zh-CN" altLang="en-US" dirty="0"/>
              <a:t>区（</a:t>
            </a:r>
            <a:r>
              <a:rPr lang="en-US" altLang="zh-CN" dirty="0"/>
              <a:t>0x2000_0000 – 0x3FFF_FFFF</a:t>
            </a:r>
            <a:r>
              <a:rPr lang="zh-CN" altLang="en-US" dirty="0"/>
              <a:t>）。此区用于片内</a:t>
            </a:r>
            <a:r>
              <a:rPr lang="en-US" altLang="zh-CN" dirty="0"/>
              <a:t>SRAM</a:t>
            </a:r>
            <a:r>
              <a:rPr lang="zh-CN" altLang="en-US" dirty="0"/>
              <a:t>，写操作是缓冲的，并且可以选择</a:t>
            </a:r>
            <a:r>
              <a:rPr lang="en-US" altLang="zh-CN" dirty="0"/>
              <a:t>WB‐WA(Write Back, Write Allocated)</a:t>
            </a:r>
            <a:r>
              <a:rPr lang="zh-CN" altLang="en-US" dirty="0"/>
              <a:t>缓存属性。此区亦可以执行指令，以允许把代码拷贝到内存中执行</a:t>
            </a:r>
            <a:r>
              <a:rPr lang="en-US" altLang="zh-CN" dirty="0"/>
              <a:t>——</a:t>
            </a:r>
            <a:r>
              <a:rPr lang="zh-CN" altLang="en-US" b="1" dirty="0"/>
              <a:t>常用于固件升级等维护工作</a:t>
            </a:r>
            <a:r>
              <a:rPr lang="zh-CN" altLang="en-US" dirty="0"/>
              <a:t>。</a:t>
            </a:r>
          </a:p>
          <a:p>
            <a:r>
              <a:rPr lang="en-US" altLang="zh-CN" dirty="0"/>
              <a:t>3. </a:t>
            </a:r>
            <a:r>
              <a:rPr lang="zh-CN" altLang="en-US" dirty="0"/>
              <a:t>片上外设区</a:t>
            </a:r>
            <a:r>
              <a:rPr lang="en-US" altLang="zh-CN" dirty="0"/>
              <a:t>(0x4000_0000 – 0x5FFF_FFFF)</a:t>
            </a:r>
            <a:r>
              <a:rPr lang="zh-CN" altLang="en-US" dirty="0"/>
              <a:t>。该区用于片上外设，因此是不可缓存的，也不可以在此区执行指令（这也称为</a:t>
            </a:r>
            <a:r>
              <a:rPr lang="en-US" altLang="zh-CN" dirty="0" err="1"/>
              <a:t>eXecute</a:t>
            </a:r>
            <a:r>
              <a:rPr lang="en-US" altLang="zh-CN" dirty="0"/>
              <a:t> Never, XN</a:t>
            </a:r>
            <a:r>
              <a:rPr lang="zh-CN" altLang="en-US" dirty="0"/>
              <a:t>）。</a:t>
            </a:r>
          </a:p>
          <a:p>
            <a:r>
              <a:rPr lang="en-US" altLang="zh-CN" dirty="0"/>
              <a:t>4. </a:t>
            </a:r>
            <a:r>
              <a:rPr lang="zh-CN" altLang="en-US" dirty="0"/>
              <a:t>外部 </a:t>
            </a:r>
            <a:r>
              <a:rPr lang="en-US" altLang="zh-CN" dirty="0"/>
              <a:t>RAM </a:t>
            </a:r>
            <a:r>
              <a:rPr lang="zh-CN" altLang="en-US" dirty="0"/>
              <a:t>区的前半段（</a:t>
            </a:r>
            <a:r>
              <a:rPr lang="en-US" altLang="zh-CN" dirty="0"/>
              <a:t>0x6000_0000 ‐ 0x7FFF_FFFF</a:t>
            </a:r>
            <a:r>
              <a:rPr lang="zh-CN" altLang="en-US" dirty="0"/>
              <a:t>）。该区用于片外</a:t>
            </a:r>
            <a:r>
              <a:rPr lang="en-US" altLang="zh-CN" dirty="0"/>
              <a:t>RAM</a:t>
            </a:r>
            <a:r>
              <a:rPr lang="zh-CN" altLang="en-US" dirty="0"/>
              <a:t>，可缓存（缓</a:t>
            </a:r>
            <a:r>
              <a:rPr lang="en-US" altLang="zh-CN" dirty="0"/>
              <a:t>FF_FFFF</a:t>
            </a:r>
            <a:r>
              <a:rPr lang="zh-CN" altLang="en-US" dirty="0"/>
              <a:t>）。除了不可缓存</a:t>
            </a:r>
            <a:r>
              <a:rPr lang="en-US" altLang="zh-CN" dirty="0"/>
              <a:t>(WT)</a:t>
            </a:r>
            <a:r>
              <a:rPr lang="zh-CN" altLang="en-US" dirty="0"/>
              <a:t>外，同前半段。</a:t>
            </a:r>
          </a:p>
          <a:p>
            <a:r>
              <a:rPr lang="en-US" altLang="zh-CN" dirty="0"/>
              <a:t>5. </a:t>
            </a:r>
            <a:r>
              <a:rPr lang="zh-CN" altLang="en-US" dirty="0"/>
              <a:t>外部 </a:t>
            </a:r>
            <a:r>
              <a:rPr lang="en-US" altLang="zh-CN" dirty="0"/>
              <a:t>RAM </a:t>
            </a:r>
            <a:r>
              <a:rPr lang="zh-CN" altLang="en-US" dirty="0"/>
              <a:t>区的后半段（</a:t>
            </a:r>
            <a:r>
              <a:rPr lang="en-US" altLang="zh-CN" dirty="0"/>
              <a:t>0x8000_0000 – 0x9FFF_FFFF</a:t>
            </a:r>
            <a:r>
              <a:rPr lang="zh-CN" altLang="en-US" dirty="0"/>
              <a:t>）。除了不可缓存</a:t>
            </a:r>
            <a:r>
              <a:rPr lang="en-US" altLang="zh-CN" dirty="0"/>
              <a:t>(WT)</a:t>
            </a:r>
            <a:r>
              <a:rPr lang="zh-CN" altLang="en-US" dirty="0"/>
              <a:t>外，同前半段。</a:t>
            </a:r>
            <a:endParaRPr lang="en-US" altLang="zh-CN" dirty="0"/>
          </a:p>
          <a:p>
            <a:r>
              <a:rPr lang="en-US" altLang="zh-CN" dirty="0"/>
              <a:t>6. </a:t>
            </a:r>
            <a:r>
              <a:rPr lang="zh-CN" altLang="en-US" dirty="0"/>
              <a:t>外部外设区的前半段</a:t>
            </a:r>
            <a:r>
              <a:rPr lang="en-US" altLang="zh-CN" dirty="0"/>
              <a:t>(0xA000_0000 – 0xBFFF_FFFF)</a:t>
            </a:r>
            <a:r>
              <a:rPr lang="zh-CN" altLang="en-US" dirty="0"/>
              <a:t>。用于片外外设的寄存器，也用于多核系统中的共享内存（需要严格按顺序操作，即不可缓冲）。该区也是个不可执行区。</a:t>
            </a:r>
          </a:p>
          <a:p>
            <a:r>
              <a:rPr lang="en-US" altLang="zh-CN" dirty="0"/>
              <a:t>7. </a:t>
            </a:r>
            <a:r>
              <a:rPr lang="zh-CN" altLang="en-US" dirty="0"/>
              <a:t>外部外设区的后半段</a:t>
            </a:r>
            <a:r>
              <a:rPr lang="en-US" altLang="zh-CN" dirty="0"/>
              <a:t>(0xC000_0000 – 0xDFFF_FFFF)</a:t>
            </a:r>
            <a:r>
              <a:rPr lang="zh-CN" altLang="en-US" dirty="0"/>
              <a:t>。目前与前半段的功能完全一致。</a:t>
            </a:r>
          </a:p>
          <a:p>
            <a:r>
              <a:rPr lang="en-US" altLang="zh-CN" dirty="0"/>
              <a:t>8. </a:t>
            </a:r>
            <a:r>
              <a:rPr lang="zh-CN" altLang="en-US" dirty="0"/>
              <a:t>系统区</a:t>
            </a:r>
            <a:r>
              <a:rPr lang="en-US" altLang="zh-CN" dirty="0"/>
              <a:t>(0xE000_0000 – 0xFFFF_FFFF)</a:t>
            </a:r>
            <a:r>
              <a:rPr lang="zh-CN" altLang="en-US" dirty="0"/>
              <a:t>。此区是私有外设和供应商指定功能区。此区不可执行代码。系统区涉及到很多关键部位，因此访问都是严格序列化的（不可缓存，不可缓冲）。而供应商指定功能区则是可以缓存和缓冲的。</a:t>
            </a:r>
          </a:p>
        </p:txBody>
      </p:sp>
    </p:spTree>
    <p:extLst>
      <p:ext uri="{BB962C8B-B14F-4D97-AF65-F5344CB8AC3E}">
        <p14:creationId xmlns:p14="http://schemas.microsoft.com/office/powerpoint/2010/main" val="19260941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内容占位符 3">
            <a:extLst>
              <a:ext uri="{FF2B5EF4-FFF2-40B4-BE49-F238E27FC236}">
                <a16:creationId xmlns:a16="http://schemas.microsoft.com/office/drawing/2014/main" id="{6AED3C02-421B-4772-80F6-525BFDF19C9B}"/>
              </a:ext>
            </a:extLst>
          </p:cNvPr>
          <p:cNvPicPr>
            <a:picLocks noChangeAspect="1"/>
          </p:cNvPicPr>
          <p:nvPr/>
        </p:nvPicPr>
        <p:blipFill>
          <a:blip r:embed="rId2"/>
          <a:stretch>
            <a:fillRect/>
          </a:stretch>
        </p:blipFill>
        <p:spPr>
          <a:xfrm>
            <a:off x="3556512" y="1504900"/>
            <a:ext cx="5098562" cy="38482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9" name="Content Placeholder 8"/>
          <p:cNvSpPr>
            <a:spLocks noGrp="1"/>
          </p:cNvSpPr>
          <p:nvPr>
            <p:ph idx="1"/>
          </p:nvPr>
        </p:nvSpPr>
        <p:spPr>
          <a:xfrm>
            <a:off x="369278" y="2653800"/>
            <a:ext cx="2313633" cy="3335519"/>
          </a:xfrm>
        </p:spPr>
        <p:txBody>
          <a:bodyPr>
            <a:normAutofit/>
          </a:bodyPr>
          <a:lstStyle/>
          <a:p>
            <a:endParaRPr lang="en-US" sz="1300">
              <a:solidFill>
                <a:srgbClr val="FFFFFF"/>
              </a:solidFill>
            </a:endParaRPr>
          </a:p>
        </p:txBody>
      </p:sp>
    </p:spTree>
    <p:extLst>
      <p:ext uri="{BB962C8B-B14F-4D97-AF65-F5344CB8AC3E}">
        <p14:creationId xmlns:p14="http://schemas.microsoft.com/office/powerpoint/2010/main" val="37499874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zh-CN" altLang="en-US" dirty="0"/>
              <a:t>位带操作，可以使用普通的加载</a:t>
            </a:r>
            <a:r>
              <a:rPr lang="en-US" altLang="zh-CN" dirty="0"/>
              <a:t>/</a:t>
            </a:r>
            <a:r>
              <a:rPr lang="zh-CN" altLang="en-US" dirty="0"/>
              <a:t>存储指令来对单一的比特进行读写。</a:t>
            </a:r>
            <a:endParaRPr lang="en-US" altLang="zh-CN" dirty="0"/>
          </a:p>
          <a:p>
            <a:r>
              <a:rPr lang="zh-CN" altLang="en-US" dirty="0"/>
              <a:t>在</a:t>
            </a:r>
            <a:r>
              <a:rPr lang="en-US" altLang="zh-CN" dirty="0"/>
              <a:t>CM3</a:t>
            </a:r>
            <a:r>
              <a:rPr lang="zh-CN" altLang="en-US" dirty="0"/>
              <a:t>中，有两个区中实现了位带。</a:t>
            </a:r>
            <a:endParaRPr lang="en-US" altLang="zh-CN" dirty="0"/>
          </a:p>
          <a:p>
            <a:r>
              <a:rPr lang="zh-CN" altLang="en-US" dirty="0"/>
              <a:t>其中一个是</a:t>
            </a:r>
            <a:r>
              <a:rPr lang="en-US" altLang="zh-CN" dirty="0"/>
              <a:t>SRAM </a:t>
            </a:r>
            <a:r>
              <a:rPr lang="zh-CN" altLang="en-US" dirty="0"/>
              <a:t>区的最低</a:t>
            </a:r>
            <a:r>
              <a:rPr lang="en-US" altLang="zh-CN" dirty="0"/>
              <a:t>1MB </a:t>
            </a:r>
            <a:r>
              <a:rPr lang="zh-CN" altLang="en-US" dirty="0"/>
              <a:t>范围，第二个则是片内外设区的最低</a:t>
            </a:r>
            <a:r>
              <a:rPr lang="en-US" altLang="zh-CN" dirty="0"/>
              <a:t>1MB </a:t>
            </a:r>
            <a:r>
              <a:rPr lang="zh-CN" altLang="en-US" dirty="0"/>
              <a:t>范围。</a:t>
            </a:r>
            <a:endParaRPr lang="en-US" altLang="zh-CN" dirty="0"/>
          </a:p>
          <a:p>
            <a:r>
              <a:rPr lang="zh-CN" altLang="en-US" dirty="0"/>
              <a:t>这两个区中的地址除了可以像普通的</a:t>
            </a:r>
            <a:r>
              <a:rPr lang="en-US" altLang="zh-CN" dirty="0"/>
              <a:t>RAM </a:t>
            </a:r>
            <a:r>
              <a:rPr lang="zh-CN" altLang="en-US" dirty="0"/>
              <a:t>一样使用外，它们还都有自己的“位带别名区”，位带别名区把每个比特膨胀成一个</a:t>
            </a:r>
            <a:r>
              <a:rPr lang="en-US" altLang="zh-CN" dirty="0"/>
              <a:t>32 </a:t>
            </a:r>
            <a:r>
              <a:rPr lang="zh-CN" altLang="en-US" dirty="0"/>
              <a:t>位的字。</a:t>
            </a:r>
            <a:endParaRPr lang="en-US" altLang="zh-CN" dirty="0"/>
          </a:p>
          <a:p>
            <a:r>
              <a:rPr lang="zh-CN" altLang="en-US" dirty="0"/>
              <a:t>当你通过位带别名区访问这些字时，就可以达到访问原始比特的目的。</a:t>
            </a:r>
            <a:endParaRPr lang="en-US" altLang="zh-CN" dirty="0"/>
          </a:p>
          <a:p>
            <a:r>
              <a:rPr lang="zh-CN" altLang="en-US" dirty="0"/>
              <a:t>使代码更简洁，这只是位带操作优越性的初等体现，位带操作还有一个重要的好处是在多任务中，用于实现共享资源在任务间的“互锁”访问。多任务的共享资源必须满足一次只有一个任务访问它</a:t>
            </a:r>
            <a:r>
              <a:rPr lang="en-US" altLang="zh-CN" dirty="0"/>
              <a:t>——</a:t>
            </a:r>
            <a:r>
              <a:rPr lang="zh-CN" altLang="en-US" dirty="0"/>
              <a:t>亦即所谓的“原子操作”。以前的读－改－写需要</a:t>
            </a:r>
            <a:r>
              <a:rPr lang="en-US" altLang="zh-CN" dirty="0"/>
              <a:t>3 </a:t>
            </a:r>
            <a:r>
              <a:rPr lang="zh-CN" altLang="en-US" dirty="0"/>
              <a:t>条指令，导致这中间留有两个能被中断的空当。</a:t>
            </a:r>
          </a:p>
        </p:txBody>
      </p:sp>
    </p:spTree>
    <p:extLst>
      <p:ext uri="{BB962C8B-B14F-4D97-AF65-F5344CB8AC3E}">
        <p14:creationId xmlns:p14="http://schemas.microsoft.com/office/powerpoint/2010/main" val="41149524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4F7B2583-6DF6-426A-BF7F-8F47683E463B}"/>
              </a:ext>
            </a:extLst>
          </p:cNvPr>
          <p:cNvPicPr>
            <a:picLocks noGrp="1" noChangeAspect="1"/>
          </p:cNvPicPr>
          <p:nvPr>
            <p:ph idx="1"/>
          </p:nvPr>
        </p:nvPicPr>
        <p:blipFill>
          <a:blip r:embed="rId2"/>
          <a:stretch>
            <a:fillRect/>
          </a:stretch>
        </p:blipFill>
        <p:spPr>
          <a:xfrm>
            <a:off x="688503" y="24429"/>
            <a:ext cx="7422564" cy="509373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存储器系统</a:t>
            </a:r>
          </a:p>
        </p:txBody>
      </p:sp>
    </p:spTree>
    <p:extLst>
      <p:ext uri="{BB962C8B-B14F-4D97-AF65-F5344CB8AC3E}">
        <p14:creationId xmlns:p14="http://schemas.microsoft.com/office/powerpoint/2010/main" val="39828063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F96065F8-D8FF-404C-ABD9-B5D945019BB6}"/>
              </a:ext>
            </a:extLst>
          </p:cNvPr>
          <p:cNvPicPr>
            <a:picLocks noChangeAspect="1"/>
          </p:cNvPicPr>
          <p:nvPr/>
        </p:nvPicPr>
        <p:blipFill>
          <a:blip r:embed="rId2"/>
          <a:stretch>
            <a:fillRect/>
          </a:stretch>
        </p:blipFill>
        <p:spPr>
          <a:xfrm>
            <a:off x="3228169" y="1358180"/>
            <a:ext cx="5759861" cy="229942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657600"/>
            <a:ext cx="2313633" cy="2331719"/>
          </a:xfrm>
        </p:spPr>
        <p:txBody>
          <a:bodyPr>
            <a:normAutofit/>
          </a:bodyPr>
          <a:lstStyle/>
          <a:p>
            <a:r>
              <a:rPr lang="zh-CN" altLang="en-US" sz="1300" dirty="0">
                <a:solidFill>
                  <a:srgbClr val="FFFFFF"/>
                </a:solidFill>
              </a:rPr>
              <a:t>例：欲设置地址</a:t>
            </a:r>
            <a:r>
              <a:rPr lang="en-US" altLang="zh-CN" sz="1300" dirty="0">
                <a:solidFill>
                  <a:srgbClr val="FFFFFF"/>
                </a:solidFill>
              </a:rPr>
              <a:t>0x2000_0000 </a:t>
            </a:r>
            <a:r>
              <a:rPr lang="zh-CN" altLang="en-US" sz="1300" dirty="0">
                <a:solidFill>
                  <a:srgbClr val="FFFFFF"/>
                </a:solidFill>
              </a:rPr>
              <a:t>中的比特</a:t>
            </a:r>
            <a:r>
              <a:rPr lang="en-US" altLang="zh-CN" sz="1300" dirty="0">
                <a:solidFill>
                  <a:srgbClr val="FFFFFF"/>
                </a:solidFill>
              </a:rPr>
              <a:t>2</a:t>
            </a:r>
            <a:r>
              <a:rPr lang="zh-CN" altLang="en-US" sz="1300" dirty="0">
                <a:solidFill>
                  <a:srgbClr val="FFFFFF"/>
                </a:solidFill>
              </a:rPr>
              <a:t>，则使用位带操作的设置过程如下图所示：</a:t>
            </a:r>
          </a:p>
        </p:txBody>
      </p:sp>
      <p:pic>
        <p:nvPicPr>
          <p:cNvPr id="6" name="图片 5">
            <a:extLst>
              <a:ext uri="{FF2B5EF4-FFF2-40B4-BE49-F238E27FC236}">
                <a16:creationId xmlns:a16="http://schemas.microsoft.com/office/drawing/2014/main" id="{CEE1A332-4CC1-4E30-AACD-91855F1CDCC7}"/>
              </a:ext>
            </a:extLst>
          </p:cNvPr>
          <p:cNvPicPr>
            <a:picLocks noChangeAspect="1"/>
          </p:cNvPicPr>
          <p:nvPr/>
        </p:nvPicPr>
        <p:blipFill>
          <a:blip r:embed="rId3"/>
          <a:stretch>
            <a:fillRect/>
          </a:stretch>
        </p:blipFill>
        <p:spPr>
          <a:xfrm>
            <a:off x="3230218" y="4560175"/>
            <a:ext cx="5913782" cy="1103453"/>
          </a:xfrm>
          <a:prstGeom prst="rect">
            <a:avLst/>
          </a:prstGeom>
        </p:spPr>
      </p:pic>
    </p:spTree>
    <p:extLst>
      <p:ext uri="{BB962C8B-B14F-4D97-AF65-F5344CB8AC3E}">
        <p14:creationId xmlns:p14="http://schemas.microsoft.com/office/powerpoint/2010/main" val="16561662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657600"/>
            <a:ext cx="2313633" cy="2331719"/>
          </a:xfrm>
        </p:spPr>
        <p:txBody>
          <a:bodyPr>
            <a:normAutofit/>
          </a:bodyPr>
          <a:lstStyle/>
          <a:p>
            <a:r>
              <a:rPr lang="zh-CN" altLang="en-US" sz="1300" dirty="0">
                <a:solidFill>
                  <a:srgbClr val="FFFFFF"/>
                </a:solidFill>
              </a:rPr>
              <a:t>位带读操作</a:t>
            </a:r>
          </a:p>
        </p:txBody>
      </p:sp>
      <p:pic>
        <p:nvPicPr>
          <p:cNvPr id="7" name="图片 6">
            <a:extLst>
              <a:ext uri="{FF2B5EF4-FFF2-40B4-BE49-F238E27FC236}">
                <a16:creationId xmlns:a16="http://schemas.microsoft.com/office/drawing/2014/main" id="{5BF57985-3AB7-4AB3-87F3-A17A9302FBDF}"/>
              </a:ext>
            </a:extLst>
          </p:cNvPr>
          <p:cNvPicPr>
            <a:picLocks noChangeAspect="1"/>
          </p:cNvPicPr>
          <p:nvPr/>
        </p:nvPicPr>
        <p:blipFill>
          <a:blip r:embed="rId2"/>
          <a:stretch>
            <a:fillRect/>
          </a:stretch>
        </p:blipFill>
        <p:spPr>
          <a:xfrm>
            <a:off x="3385247" y="1568772"/>
            <a:ext cx="5489665" cy="1757872"/>
          </a:xfrm>
          <a:prstGeom prst="rect">
            <a:avLst/>
          </a:prstGeom>
        </p:spPr>
      </p:pic>
      <p:pic>
        <p:nvPicPr>
          <p:cNvPr id="10" name="图片 9">
            <a:extLst>
              <a:ext uri="{FF2B5EF4-FFF2-40B4-BE49-F238E27FC236}">
                <a16:creationId xmlns:a16="http://schemas.microsoft.com/office/drawing/2014/main" id="{D2E99184-D028-483B-8633-AA9C6BFE336E}"/>
              </a:ext>
            </a:extLst>
          </p:cNvPr>
          <p:cNvPicPr>
            <a:picLocks noChangeAspect="1"/>
          </p:cNvPicPr>
          <p:nvPr/>
        </p:nvPicPr>
        <p:blipFill>
          <a:blip r:embed="rId3"/>
          <a:stretch>
            <a:fillRect/>
          </a:stretch>
        </p:blipFill>
        <p:spPr>
          <a:xfrm>
            <a:off x="3184413" y="4697251"/>
            <a:ext cx="5955323" cy="1000084"/>
          </a:xfrm>
          <a:prstGeom prst="rect">
            <a:avLst/>
          </a:prstGeom>
        </p:spPr>
      </p:pic>
    </p:spTree>
    <p:extLst>
      <p:ext uri="{BB962C8B-B14F-4D97-AF65-F5344CB8AC3E}">
        <p14:creationId xmlns:p14="http://schemas.microsoft.com/office/powerpoint/2010/main" val="39980293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425944C3-A67A-41C7-9186-9D8330A5C879}"/>
              </a:ext>
            </a:extLst>
          </p:cNvPr>
          <p:cNvPicPr>
            <a:picLocks noChangeAspect="1"/>
          </p:cNvPicPr>
          <p:nvPr/>
        </p:nvPicPr>
        <p:blipFill>
          <a:blip r:embed="rId2"/>
          <a:stretch>
            <a:fillRect/>
          </a:stretch>
        </p:blipFill>
        <p:spPr>
          <a:xfrm>
            <a:off x="105041" y="1339631"/>
            <a:ext cx="4466959" cy="4205384"/>
          </a:xfrm>
          <a:prstGeom prst="rect">
            <a:avLst/>
          </a:prstGeom>
        </p:spPr>
      </p:pic>
      <p:pic>
        <p:nvPicPr>
          <p:cNvPr id="6" name="图片 5">
            <a:extLst>
              <a:ext uri="{FF2B5EF4-FFF2-40B4-BE49-F238E27FC236}">
                <a16:creationId xmlns:a16="http://schemas.microsoft.com/office/drawing/2014/main" id="{07190715-A32A-4843-A88A-77F74DBF0BF4}"/>
              </a:ext>
            </a:extLst>
          </p:cNvPr>
          <p:cNvPicPr>
            <a:picLocks noChangeAspect="1"/>
          </p:cNvPicPr>
          <p:nvPr/>
        </p:nvPicPr>
        <p:blipFill>
          <a:blip r:embed="rId3"/>
          <a:stretch>
            <a:fillRect/>
          </a:stretch>
        </p:blipFill>
        <p:spPr>
          <a:xfrm>
            <a:off x="4594859" y="1887415"/>
            <a:ext cx="4355924" cy="4154365"/>
          </a:xfrm>
          <a:prstGeom prst="rect">
            <a:avLst/>
          </a:prstGeom>
        </p:spPr>
      </p:pic>
    </p:spTree>
    <p:extLst>
      <p:ext uri="{BB962C8B-B14F-4D97-AF65-F5344CB8AC3E}">
        <p14:creationId xmlns:p14="http://schemas.microsoft.com/office/powerpoint/2010/main" val="25328658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70000" lnSpcReduction="20000"/>
          </a:bodyPr>
          <a:lstStyle/>
          <a:p>
            <a:r>
              <a:rPr lang="en-US" altLang="zh-CN" dirty="0"/>
              <a:t>LDREX</a:t>
            </a:r>
            <a:r>
              <a:rPr lang="zh-CN" altLang="en-US" dirty="0"/>
              <a:t>和</a:t>
            </a:r>
            <a:r>
              <a:rPr lang="en-US" altLang="zh-CN" dirty="0"/>
              <a:t>STREX</a:t>
            </a:r>
            <a:r>
              <a:rPr lang="zh-CN" altLang="en-US" dirty="0"/>
              <a:t>是通过</a:t>
            </a:r>
            <a:r>
              <a:rPr lang="en-US" altLang="zh-CN" dirty="0"/>
              <a:t>ARM</a:t>
            </a:r>
            <a:r>
              <a:rPr lang="zh-CN" altLang="en-US" dirty="0"/>
              <a:t>内核的一个叫</a:t>
            </a:r>
            <a:r>
              <a:rPr lang="en-US" altLang="zh-CN" dirty="0"/>
              <a:t>Exclusive Monitor</a:t>
            </a:r>
            <a:r>
              <a:rPr lang="zh-CN" altLang="en-US" dirty="0"/>
              <a:t>的机制实现的，</a:t>
            </a:r>
            <a:r>
              <a:rPr lang="en-US" altLang="zh-CN" dirty="0"/>
              <a:t>EM</a:t>
            </a:r>
            <a:r>
              <a:rPr lang="zh-CN" altLang="en-US" dirty="0"/>
              <a:t>是一个状态机。</a:t>
            </a:r>
          </a:p>
          <a:p>
            <a:r>
              <a:rPr lang="en-US" altLang="zh-CN" dirty="0"/>
              <a:t>LDREX</a:t>
            </a:r>
            <a:r>
              <a:rPr lang="zh-CN" altLang="en-US" dirty="0"/>
              <a:t>指令将</a:t>
            </a:r>
            <a:r>
              <a:rPr lang="en-US" altLang="zh-CN" dirty="0"/>
              <a:t>Monitor</a:t>
            </a:r>
            <a:r>
              <a:rPr lang="zh-CN" altLang="en-US" dirty="0"/>
              <a:t>置为</a:t>
            </a:r>
            <a:r>
              <a:rPr lang="en-US" altLang="zh-CN" dirty="0"/>
              <a:t>Exclusive</a:t>
            </a:r>
            <a:r>
              <a:rPr lang="zh-CN" altLang="en-US" dirty="0"/>
              <a:t>状态，</a:t>
            </a:r>
            <a:r>
              <a:rPr lang="en-US" altLang="zh-CN" dirty="0"/>
              <a:t>STREX</a:t>
            </a:r>
            <a:r>
              <a:rPr lang="zh-CN" altLang="en-US" dirty="0"/>
              <a:t>指令将</a:t>
            </a:r>
            <a:r>
              <a:rPr lang="en-US" altLang="zh-CN" dirty="0"/>
              <a:t>Exclusive</a:t>
            </a:r>
            <a:r>
              <a:rPr lang="zh-CN" altLang="en-US" dirty="0"/>
              <a:t>状态置回为</a:t>
            </a:r>
            <a:r>
              <a:rPr lang="en-US" altLang="zh-CN" dirty="0"/>
              <a:t>Open</a:t>
            </a:r>
            <a:r>
              <a:rPr lang="zh-CN" altLang="en-US" dirty="0"/>
              <a:t>状态，由此保证访问的唯一性。但是在进程切换时，可能导致</a:t>
            </a:r>
            <a:r>
              <a:rPr lang="en-US" altLang="zh-CN" dirty="0"/>
              <a:t>EM</a:t>
            </a:r>
            <a:r>
              <a:rPr lang="zh-CN" altLang="en-US" dirty="0"/>
              <a:t>被打乱，因此需要执行</a:t>
            </a:r>
            <a:r>
              <a:rPr lang="en-US" altLang="zh-CN" dirty="0"/>
              <a:t>CLREX</a:t>
            </a:r>
            <a:r>
              <a:rPr lang="zh-CN" altLang="en-US" dirty="0"/>
              <a:t>指令，清除</a:t>
            </a:r>
            <a:r>
              <a:rPr lang="en-US" altLang="zh-CN" dirty="0"/>
              <a:t>Exclusive Monitor</a:t>
            </a:r>
            <a:r>
              <a:rPr lang="zh-CN" altLang="en-US" dirty="0"/>
              <a:t>。</a:t>
            </a:r>
            <a:endParaRPr lang="en-US" altLang="zh-CN" dirty="0"/>
          </a:p>
          <a:p>
            <a:r>
              <a:rPr lang="zh-CN" altLang="en-US" dirty="0"/>
              <a:t>这套机制的基本思想是，</a:t>
            </a:r>
            <a:r>
              <a:rPr lang="zh-CN" altLang="en-US" b="1" dirty="0">
                <a:solidFill>
                  <a:srgbClr val="FF0000"/>
                </a:solidFill>
              </a:rPr>
              <a:t>无论有多少个处理器，有多少个地方会申请对同一个内存段进行操作，保证只有最早的更新可以成功，这之后的更新都会失败。</a:t>
            </a:r>
            <a:r>
              <a:rPr lang="zh-CN" altLang="en-US" dirty="0"/>
              <a:t>失败了就证明对该段内存有访问冲突了。实际的使用中，可以重新用</a:t>
            </a:r>
            <a:r>
              <a:rPr lang="en-US" altLang="zh-CN" dirty="0"/>
              <a:t>LDREX</a:t>
            </a:r>
            <a:r>
              <a:rPr lang="zh-CN" altLang="en-US" dirty="0"/>
              <a:t>读取该段内存中保存的最新值，再处理一次，再尝试保存，直到成功为止。</a:t>
            </a:r>
          </a:p>
          <a:p>
            <a:r>
              <a:rPr lang="en-US" altLang="zh-CN" dirty="0"/>
              <a:t>LDREX</a:t>
            </a:r>
            <a:r>
              <a:rPr lang="zh-CN" altLang="en-US" dirty="0"/>
              <a:t>和</a:t>
            </a:r>
            <a:r>
              <a:rPr lang="en-US" altLang="zh-CN" dirty="0"/>
              <a:t>STREX</a:t>
            </a:r>
            <a:r>
              <a:rPr lang="zh-CN" altLang="en-US" dirty="0"/>
              <a:t>是对内存中的一个字（</a:t>
            </a:r>
            <a:r>
              <a:rPr lang="en-US" altLang="zh-CN" dirty="0"/>
              <a:t>Word</a:t>
            </a:r>
            <a:r>
              <a:rPr lang="zh-CN" altLang="en-US" dirty="0"/>
              <a:t>，</a:t>
            </a:r>
            <a:r>
              <a:rPr lang="en-US" altLang="zh-CN" dirty="0"/>
              <a:t>32 bit</a:t>
            </a:r>
            <a:r>
              <a:rPr lang="zh-CN" altLang="en-US" dirty="0"/>
              <a:t>）进行独占访问的指令。如果想独占访问的内存区域不是一个字，还有其它的指令：</a:t>
            </a:r>
          </a:p>
          <a:p>
            <a:r>
              <a:rPr lang="en-US" altLang="zh-CN" dirty="0"/>
              <a:t>1</a:t>
            </a:r>
            <a:r>
              <a:rPr lang="zh-CN" altLang="en-US" dirty="0"/>
              <a:t>）</a:t>
            </a:r>
            <a:r>
              <a:rPr lang="en-US" altLang="zh-CN" dirty="0"/>
              <a:t>LDREXB</a:t>
            </a:r>
            <a:r>
              <a:rPr lang="zh-CN" altLang="en-US" dirty="0"/>
              <a:t>和</a:t>
            </a:r>
            <a:r>
              <a:rPr lang="en-US" altLang="zh-CN" dirty="0"/>
              <a:t>STREXB</a:t>
            </a:r>
            <a:r>
              <a:rPr lang="zh-CN" altLang="en-US" dirty="0"/>
              <a:t>：对内存中的一个字节（</a:t>
            </a:r>
            <a:r>
              <a:rPr lang="en-US" altLang="zh-CN" dirty="0"/>
              <a:t>Byte</a:t>
            </a:r>
            <a:r>
              <a:rPr lang="zh-CN" altLang="en-US" dirty="0"/>
              <a:t>，</a:t>
            </a:r>
            <a:r>
              <a:rPr lang="en-US" altLang="zh-CN" dirty="0"/>
              <a:t>8 bit</a:t>
            </a:r>
            <a:r>
              <a:rPr lang="zh-CN" altLang="en-US" dirty="0"/>
              <a:t>）进行独占访问；</a:t>
            </a:r>
          </a:p>
          <a:p>
            <a:r>
              <a:rPr lang="en-US" altLang="zh-CN" dirty="0"/>
              <a:t>2</a:t>
            </a:r>
            <a:r>
              <a:rPr lang="zh-CN" altLang="en-US" dirty="0"/>
              <a:t>）</a:t>
            </a:r>
            <a:r>
              <a:rPr lang="en-US" altLang="zh-CN" dirty="0"/>
              <a:t>LDREXH</a:t>
            </a:r>
            <a:r>
              <a:rPr lang="zh-CN" altLang="en-US" dirty="0"/>
              <a:t>和</a:t>
            </a:r>
            <a:r>
              <a:rPr lang="en-US" altLang="zh-CN" dirty="0"/>
              <a:t>STREXH</a:t>
            </a:r>
            <a:r>
              <a:rPr lang="zh-CN" altLang="en-US" dirty="0"/>
              <a:t>：中的一个半字（</a:t>
            </a:r>
            <a:r>
              <a:rPr lang="en-US" altLang="zh-CN" dirty="0"/>
              <a:t>Half Word</a:t>
            </a:r>
            <a:r>
              <a:rPr lang="zh-CN" altLang="en-US" dirty="0"/>
              <a:t>，</a:t>
            </a:r>
            <a:r>
              <a:rPr lang="en-US" altLang="zh-CN" dirty="0"/>
              <a:t>16 bit</a:t>
            </a:r>
            <a:r>
              <a:rPr lang="zh-CN" altLang="en-US" dirty="0"/>
              <a:t>）进行独占访问；</a:t>
            </a:r>
          </a:p>
          <a:p>
            <a:r>
              <a:rPr lang="en-US" altLang="zh-CN" dirty="0"/>
              <a:t>3</a:t>
            </a:r>
            <a:r>
              <a:rPr lang="zh-CN" altLang="en-US" dirty="0"/>
              <a:t>）</a:t>
            </a:r>
            <a:r>
              <a:rPr lang="en-US" altLang="zh-CN" dirty="0"/>
              <a:t>LDREXD</a:t>
            </a:r>
            <a:r>
              <a:rPr lang="zh-CN" altLang="en-US" dirty="0"/>
              <a:t>和</a:t>
            </a:r>
            <a:r>
              <a:rPr lang="en-US" altLang="zh-CN" dirty="0"/>
              <a:t>STREXD</a:t>
            </a:r>
            <a:r>
              <a:rPr lang="zh-CN" altLang="en-US" dirty="0"/>
              <a:t>：中的一个双字（</a:t>
            </a:r>
            <a:r>
              <a:rPr lang="en-US" altLang="zh-CN" dirty="0"/>
              <a:t>Double Word</a:t>
            </a:r>
            <a:r>
              <a:rPr lang="zh-CN" altLang="en-US" dirty="0"/>
              <a:t>，</a:t>
            </a:r>
            <a:r>
              <a:rPr lang="en-US" altLang="zh-CN" dirty="0"/>
              <a:t>64 bit</a:t>
            </a:r>
            <a:r>
              <a:rPr lang="zh-CN" altLang="en-US" dirty="0"/>
              <a:t>）进行独占访问。</a:t>
            </a:r>
          </a:p>
          <a:p>
            <a:r>
              <a:rPr lang="zh-CN" altLang="en-US" dirty="0"/>
              <a:t>它们必须配对使用，不能混用。</a:t>
            </a:r>
          </a:p>
        </p:txBody>
      </p:sp>
    </p:spTree>
    <p:extLst>
      <p:ext uri="{BB962C8B-B14F-4D97-AF65-F5344CB8AC3E}">
        <p14:creationId xmlns:p14="http://schemas.microsoft.com/office/powerpoint/2010/main" val="25557736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a:xfrm>
            <a:off x="822959" y="1845734"/>
            <a:ext cx="7543801" cy="4023360"/>
          </a:xfrm>
        </p:spPr>
        <p:txBody>
          <a:bodyPr>
            <a:normAutofit fontScale="62500" lnSpcReduction="20000"/>
          </a:bodyPr>
          <a:lstStyle/>
          <a:p>
            <a:r>
              <a:rPr lang="en-US" altLang="zh-CN" dirty="0"/>
              <a:t>LDREX</a:t>
            </a:r>
            <a:r>
              <a:rPr lang="zh-CN" altLang="en-US" dirty="0"/>
              <a:t>和</a:t>
            </a:r>
            <a:r>
              <a:rPr lang="en-US" altLang="zh-CN" dirty="0"/>
              <a:t>STREX</a:t>
            </a:r>
            <a:r>
              <a:rPr lang="zh-CN" altLang="en-US" dirty="0"/>
              <a:t>指令，是将单纯的更新内存的原子操作分成了两个独立的步骤。</a:t>
            </a:r>
          </a:p>
          <a:p>
            <a:r>
              <a:rPr lang="en-US" altLang="zh-CN" dirty="0"/>
              <a:t>1</a:t>
            </a:r>
            <a:r>
              <a:rPr lang="zh-CN" altLang="en-US" dirty="0"/>
              <a:t>）</a:t>
            </a:r>
            <a:r>
              <a:rPr lang="en-US" altLang="zh-CN" dirty="0"/>
              <a:t>LDREX</a:t>
            </a:r>
            <a:r>
              <a:rPr lang="zh-CN" altLang="en-US" dirty="0"/>
              <a:t>用来读取内存中的值，并标记对该段内存的独占访问：</a:t>
            </a:r>
          </a:p>
          <a:p>
            <a:r>
              <a:rPr lang="en-US" altLang="zh-CN" dirty="0"/>
              <a:t>    LDREX Rx, [Ry,#</a:t>
            </a:r>
            <a:r>
              <a:rPr lang="en-US" altLang="zh-CN" dirty="0" err="1"/>
              <a:t>ofset</a:t>
            </a:r>
            <a:r>
              <a:rPr lang="en-US" altLang="zh-CN" dirty="0"/>
              <a:t>]  </a:t>
            </a:r>
          </a:p>
          <a:p>
            <a:r>
              <a:rPr lang="zh-CN" altLang="en-US" dirty="0"/>
              <a:t>上面的指令意味着，读取寄存器</a:t>
            </a:r>
            <a:r>
              <a:rPr lang="en-US" altLang="zh-CN" dirty="0"/>
              <a:t>Ry</a:t>
            </a:r>
            <a:r>
              <a:rPr lang="zh-CN" altLang="en-US" dirty="0"/>
              <a:t>指向的</a:t>
            </a:r>
            <a:r>
              <a:rPr lang="en-US" altLang="zh-CN" dirty="0"/>
              <a:t>4</a:t>
            </a:r>
            <a:r>
              <a:rPr lang="zh-CN" altLang="en-US" dirty="0"/>
              <a:t>字节内存值，将其保存到</a:t>
            </a:r>
            <a:r>
              <a:rPr lang="en-US" altLang="zh-CN" dirty="0"/>
              <a:t>Rx</a:t>
            </a:r>
            <a:r>
              <a:rPr lang="zh-CN" altLang="en-US" dirty="0"/>
              <a:t>寄存器中，同时标记对</a:t>
            </a:r>
            <a:r>
              <a:rPr lang="en-US" altLang="zh-CN" dirty="0"/>
              <a:t>Ry</a:t>
            </a:r>
            <a:r>
              <a:rPr lang="zh-CN" altLang="en-US" dirty="0"/>
              <a:t>指向内存区域的独占访问。</a:t>
            </a:r>
          </a:p>
          <a:p>
            <a:r>
              <a:rPr lang="zh-CN" altLang="en-US" dirty="0"/>
              <a:t>如果执行</a:t>
            </a:r>
            <a:r>
              <a:rPr lang="en-US" altLang="zh-CN" dirty="0"/>
              <a:t>LDREX</a:t>
            </a:r>
            <a:r>
              <a:rPr lang="zh-CN" altLang="en-US" dirty="0"/>
              <a:t>指令的时候发现已经被标记为独占访问了，并不会对指令的执行产生影响。</a:t>
            </a:r>
          </a:p>
          <a:p>
            <a:r>
              <a:rPr lang="en-US" altLang="zh-CN" dirty="0"/>
              <a:t>2</a:t>
            </a:r>
            <a:r>
              <a:rPr lang="zh-CN" altLang="en-US" dirty="0"/>
              <a:t>）</a:t>
            </a:r>
            <a:r>
              <a:rPr lang="en-US" altLang="zh-CN" dirty="0"/>
              <a:t>STREX</a:t>
            </a:r>
            <a:r>
              <a:rPr lang="zh-CN" altLang="en-US" dirty="0"/>
              <a:t>在更新内存数值时，会检查该段内存是否已经被标记为独占访问，并以此来决定是否更新内存中的值：</a:t>
            </a:r>
          </a:p>
          <a:p>
            <a:r>
              <a:rPr lang="en-US" altLang="zh-CN" dirty="0"/>
              <a:t>    STREX Rx, Ry, [</a:t>
            </a:r>
            <a:r>
              <a:rPr lang="en-US" altLang="zh-CN" dirty="0" err="1"/>
              <a:t>Rz</a:t>
            </a:r>
            <a:r>
              <a:rPr lang="en-US" altLang="zh-CN" dirty="0"/>
              <a:t>,#offset]  </a:t>
            </a:r>
          </a:p>
          <a:p>
            <a:r>
              <a:rPr lang="zh-CN" altLang="en-US" dirty="0"/>
              <a:t>如果执行这条指令的时候发现已经被标记为独占访问了，则将寄存器</a:t>
            </a:r>
            <a:r>
              <a:rPr lang="en-US" altLang="zh-CN" dirty="0"/>
              <a:t>Ry</a:t>
            </a:r>
            <a:r>
              <a:rPr lang="zh-CN" altLang="en-US" dirty="0"/>
              <a:t>中的值更新到寄存器</a:t>
            </a:r>
            <a:r>
              <a:rPr lang="en-US" altLang="zh-CN" dirty="0" err="1"/>
              <a:t>Rz</a:t>
            </a:r>
            <a:r>
              <a:rPr lang="zh-CN" altLang="en-US" dirty="0"/>
              <a:t>指向的内存，并将寄存器</a:t>
            </a:r>
            <a:r>
              <a:rPr lang="en-US" altLang="zh-CN" dirty="0"/>
              <a:t>Rx</a:t>
            </a:r>
            <a:r>
              <a:rPr lang="zh-CN" altLang="en-US" dirty="0"/>
              <a:t>设置成</a:t>
            </a:r>
            <a:r>
              <a:rPr lang="en-US" altLang="zh-CN" dirty="0"/>
              <a:t>0</a:t>
            </a:r>
            <a:r>
              <a:rPr lang="zh-CN" altLang="en-US" dirty="0"/>
              <a:t>。指令执行成功后，会将独占访问标记位清除。</a:t>
            </a:r>
          </a:p>
          <a:p>
            <a:r>
              <a:rPr lang="zh-CN" altLang="en-US" dirty="0"/>
              <a:t>而如果执行这条指令的时候发现没有设置独占标记，则不会更新内存，且将寄存器</a:t>
            </a:r>
            <a:r>
              <a:rPr lang="en-US" altLang="zh-CN" dirty="0"/>
              <a:t>Rx</a:t>
            </a:r>
            <a:r>
              <a:rPr lang="zh-CN" altLang="en-US" dirty="0"/>
              <a:t>的值设置成</a:t>
            </a:r>
            <a:r>
              <a:rPr lang="en-US" altLang="zh-CN" dirty="0"/>
              <a:t>1</a:t>
            </a:r>
            <a:r>
              <a:rPr lang="zh-CN" altLang="en-US" dirty="0"/>
              <a:t>。</a:t>
            </a:r>
          </a:p>
        </p:txBody>
      </p:sp>
    </p:spTree>
    <p:extLst>
      <p:ext uri="{BB962C8B-B14F-4D97-AF65-F5344CB8AC3E}">
        <p14:creationId xmlns:p14="http://schemas.microsoft.com/office/powerpoint/2010/main" val="11952785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92500" lnSpcReduction="20000"/>
          </a:bodyPr>
          <a:lstStyle/>
          <a:p>
            <a:r>
              <a:rPr lang="en-US" altLang="zh-CN" dirty="0"/>
              <a:t>LDREX </a:t>
            </a:r>
            <a:r>
              <a:rPr lang="zh-CN" altLang="en-US" dirty="0"/>
              <a:t>的语法同</a:t>
            </a:r>
            <a:r>
              <a:rPr lang="en-US" altLang="zh-CN" dirty="0"/>
              <a:t>LDR </a:t>
            </a:r>
            <a:r>
              <a:rPr lang="zh-CN" altLang="en-US" dirty="0"/>
              <a:t>相同。而</a:t>
            </a:r>
            <a:r>
              <a:rPr lang="en-US" altLang="zh-CN" dirty="0"/>
              <a:t>STREX </a:t>
            </a:r>
            <a:r>
              <a:rPr lang="zh-CN" altLang="en-US" dirty="0"/>
              <a:t>则不同。</a:t>
            </a:r>
            <a:r>
              <a:rPr lang="en-US" altLang="zh-CN" dirty="0"/>
              <a:t>STREX </a:t>
            </a:r>
            <a:r>
              <a:rPr lang="zh-CN" altLang="en-US" dirty="0"/>
              <a:t>指令的执行是可以被驳回”的。当处理器同意执行</a:t>
            </a:r>
            <a:r>
              <a:rPr lang="en-US" altLang="zh-CN" dirty="0"/>
              <a:t>STREX </a:t>
            </a:r>
            <a:r>
              <a:rPr lang="zh-CN" altLang="en-US" dirty="0"/>
              <a:t>时，</a:t>
            </a:r>
            <a:r>
              <a:rPr lang="en-US" altLang="zh-CN" dirty="0" err="1"/>
              <a:t>Rxf</a:t>
            </a:r>
            <a:r>
              <a:rPr lang="en-US" altLang="zh-CN" dirty="0"/>
              <a:t> </a:t>
            </a:r>
            <a:r>
              <a:rPr lang="zh-CN" altLang="en-US" dirty="0"/>
              <a:t>的值被存储到</a:t>
            </a:r>
            <a:r>
              <a:rPr lang="en-US" altLang="zh-CN" dirty="0"/>
              <a:t>(</a:t>
            </a:r>
            <a:r>
              <a:rPr lang="en-US" altLang="zh-CN" dirty="0" err="1"/>
              <a:t>Rn+offset</a:t>
            </a:r>
            <a:r>
              <a:rPr lang="en-US" altLang="zh-CN" dirty="0"/>
              <a:t>)</a:t>
            </a:r>
            <a:r>
              <a:rPr lang="zh-CN" altLang="en-US" dirty="0"/>
              <a:t>处，并且把</a:t>
            </a:r>
            <a:r>
              <a:rPr lang="en-US" altLang="zh-CN" dirty="0"/>
              <a:t>Rd </a:t>
            </a:r>
            <a:r>
              <a:rPr lang="zh-CN" altLang="en-US" dirty="0"/>
              <a:t>的值更新为</a:t>
            </a:r>
            <a:r>
              <a:rPr lang="en-US" altLang="zh-CN" dirty="0"/>
              <a:t>0</a:t>
            </a:r>
            <a:r>
              <a:rPr lang="zh-CN" altLang="en-US" dirty="0"/>
              <a:t>。但若处理器驳回了</a:t>
            </a:r>
            <a:r>
              <a:rPr lang="en-US" altLang="zh-CN" dirty="0"/>
              <a:t>STREX </a:t>
            </a:r>
            <a:r>
              <a:rPr lang="zh-CN" altLang="en-US" dirty="0"/>
              <a:t>的执行，则不会发生存储动作，并且把</a:t>
            </a:r>
            <a:r>
              <a:rPr lang="en-US" altLang="zh-CN" dirty="0"/>
              <a:t>Rd </a:t>
            </a:r>
            <a:r>
              <a:rPr lang="zh-CN" altLang="en-US" dirty="0"/>
              <a:t>的值更新为</a:t>
            </a:r>
            <a:r>
              <a:rPr lang="en-US" altLang="zh-CN" dirty="0"/>
              <a:t>1</a:t>
            </a:r>
            <a:r>
              <a:rPr lang="zh-CN" altLang="en-US" dirty="0"/>
              <a:t>。</a:t>
            </a:r>
          </a:p>
          <a:p>
            <a:r>
              <a:rPr lang="zh-CN" altLang="en-US" dirty="0"/>
              <a:t>这个“驳回”的规则是：</a:t>
            </a:r>
          </a:p>
          <a:p>
            <a:pPr lvl="1"/>
            <a:r>
              <a:rPr lang="zh-CN" altLang="en-US" dirty="0"/>
              <a:t>当遇到</a:t>
            </a:r>
            <a:r>
              <a:rPr lang="en-US" altLang="zh-CN" dirty="0"/>
              <a:t>STREX </a:t>
            </a:r>
            <a:r>
              <a:rPr lang="zh-CN" altLang="en-US" dirty="0"/>
              <a:t>指令时，仅当在这之前执行过</a:t>
            </a:r>
            <a:r>
              <a:rPr lang="en-US" altLang="zh-CN" dirty="0"/>
              <a:t>LDREX </a:t>
            </a:r>
            <a:r>
              <a:rPr lang="zh-CN" altLang="en-US" dirty="0"/>
              <a:t>指令，且在</a:t>
            </a:r>
            <a:r>
              <a:rPr lang="en-US" altLang="zh-CN" dirty="0"/>
              <a:t>LDREX </a:t>
            </a:r>
            <a:r>
              <a:rPr lang="zh-CN" altLang="en-US" dirty="0"/>
              <a:t>指令执行后没有执行过其它的</a:t>
            </a:r>
            <a:r>
              <a:rPr lang="en-US" altLang="zh-CN" dirty="0"/>
              <a:t>STR/STREX </a:t>
            </a:r>
            <a:r>
              <a:rPr lang="zh-CN" altLang="en-US" dirty="0"/>
              <a:t>指令，才允许执行</a:t>
            </a:r>
            <a:r>
              <a:rPr lang="en-US" altLang="zh-CN" dirty="0"/>
              <a:t>STREX </a:t>
            </a:r>
            <a:r>
              <a:rPr lang="zh-CN" altLang="en-US" dirty="0"/>
              <a:t>指令</a:t>
            </a:r>
            <a:r>
              <a:rPr lang="en-US" altLang="zh-CN" dirty="0"/>
              <a:t>——</a:t>
            </a:r>
            <a:r>
              <a:rPr lang="zh-CN" altLang="en-US" dirty="0"/>
              <a:t>也就是说只有在</a:t>
            </a:r>
            <a:r>
              <a:rPr lang="en-US" altLang="zh-CN" dirty="0"/>
              <a:t>LDREX </a:t>
            </a:r>
            <a:r>
              <a:rPr lang="zh-CN" altLang="en-US" dirty="0"/>
              <a:t>执行后最近的一条</a:t>
            </a:r>
            <a:r>
              <a:rPr lang="en-US" altLang="zh-CN" dirty="0"/>
              <a:t>STREX </a:t>
            </a:r>
            <a:r>
              <a:rPr lang="zh-CN" altLang="en-US" dirty="0"/>
              <a:t>才能成功执行。</a:t>
            </a:r>
          </a:p>
          <a:p>
            <a:pPr lvl="1"/>
            <a:r>
              <a:rPr lang="zh-CN" altLang="en-US" dirty="0"/>
              <a:t>其它情况下，驳回此</a:t>
            </a:r>
            <a:r>
              <a:rPr lang="en-US" altLang="zh-CN" dirty="0"/>
              <a:t>STREX</a:t>
            </a:r>
            <a:r>
              <a:rPr lang="zh-CN" altLang="en-US" dirty="0"/>
              <a:t>。包括：</a:t>
            </a:r>
          </a:p>
          <a:p>
            <a:pPr lvl="2"/>
            <a:r>
              <a:rPr lang="zh-CN" altLang="en-US" dirty="0"/>
              <a:t>􀂋 中途有其它的 </a:t>
            </a:r>
            <a:r>
              <a:rPr lang="en-US" altLang="zh-CN" dirty="0"/>
              <a:t>STR </a:t>
            </a:r>
            <a:r>
              <a:rPr lang="zh-CN" altLang="en-US" dirty="0"/>
              <a:t>指令执行</a:t>
            </a:r>
          </a:p>
          <a:p>
            <a:pPr lvl="2"/>
            <a:r>
              <a:rPr lang="zh-CN" altLang="en-US" dirty="0"/>
              <a:t>􀂋 中途有其它的 </a:t>
            </a:r>
            <a:r>
              <a:rPr lang="en-US" altLang="zh-CN" dirty="0"/>
              <a:t>STREX </a:t>
            </a:r>
            <a:r>
              <a:rPr lang="zh-CN" altLang="en-US" dirty="0"/>
              <a:t>指令执行。</a:t>
            </a:r>
          </a:p>
          <a:p>
            <a:pPr lvl="1"/>
            <a:r>
              <a:rPr lang="zh-CN" altLang="en-US" dirty="0"/>
              <a:t>在使用互斥访问时，</a:t>
            </a:r>
            <a:r>
              <a:rPr lang="en-US" altLang="zh-CN" dirty="0"/>
              <a:t>LDREX/STREX </a:t>
            </a:r>
            <a:r>
              <a:rPr lang="zh-CN" altLang="en-US" dirty="0"/>
              <a:t>必须成对执行。</a:t>
            </a:r>
          </a:p>
        </p:txBody>
      </p:sp>
    </p:spTree>
    <p:extLst>
      <p:ext uri="{BB962C8B-B14F-4D97-AF65-F5344CB8AC3E}">
        <p14:creationId xmlns:p14="http://schemas.microsoft.com/office/powerpoint/2010/main" val="119850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Thumb2</a:t>
            </a:r>
            <a:r>
              <a:rPr lang="zh-CN" altLang="en-US" dirty="0"/>
              <a:t>指令集系统</a:t>
            </a:r>
            <a:endParaRPr lang="en-US" altLang="zh-CN" dirty="0"/>
          </a:p>
          <a:p>
            <a:pPr lvl="1"/>
            <a:r>
              <a:rPr lang="zh-CN" altLang="en-US" dirty="0"/>
              <a:t>消灭了状态切换的额外开销，节省了执行时间和指令空间。</a:t>
            </a:r>
          </a:p>
          <a:p>
            <a:pPr lvl="1"/>
            <a:r>
              <a:rPr lang="zh-CN" altLang="en-US" dirty="0"/>
              <a:t>不再需要把源代码文件分成按 </a:t>
            </a:r>
            <a:r>
              <a:rPr lang="en-US" altLang="zh-CN" dirty="0"/>
              <a:t>ARM </a:t>
            </a:r>
            <a:r>
              <a:rPr lang="zh-CN" altLang="en-US" dirty="0"/>
              <a:t>编译的和按</a:t>
            </a:r>
            <a:r>
              <a:rPr lang="en-US" altLang="zh-CN" dirty="0"/>
              <a:t>Thumb </a:t>
            </a:r>
            <a:r>
              <a:rPr lang="zh-CN" altLang="en-US" dirty="0"/>
              <a:t>编译的，软件开发的管理大大减负。</a:t>
            </a:r>
          </a:p>
          <a:p>
            <a:pPr lvl="1"/>
            <a:r>
              <a:rPr lang="zh-CN" altLang="en-US" dirty="0"/>
              <a:t>无需再反复地求证和测试：究竟该在何时何地切换到何种状态下，我的程序才最有效率。开发软件容易多了。</a:t>
            </a:r>
          </a:p>
        </p:txBody>
      </p:sp>
    </p:spTree>
    <p:extLst>
      <p:ext uri="{BB962C8B-B14F-4D97-AF65-F5344CB8AC3E}">
        <p14:creationId xmlns:p14="http://schemas.microsoft.com/office/powerpoint/2010/main" val="25081058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5" name="内容占位符 4">
            <a:extLst>
              <a:ext uri="{FF2B5EF4-FFF2-40B4-BE49-F238E27FC236}">
                <a16:creationId xmlns:a16="http://schemas.microsoft.com/office/drawing/2014/main" id="{A2C577EB-DBC7-45B0-B5B5-FF0AA09E15D4}"/>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F8BE6C5C-9D6D-4D5C-BAEF-65FCBA12153D}"/>
              </a:ext>
            </a:extLst>
          </p:cNvPr>
          <p:cNvPicPr>
            <a:picLocks noChangeAspect="1"/>
          </p:cNvPicPr>
          <p:nvPr/>
        </p:nvPicPr>
        <p:blipFill>
          <a:blip r:embed="rId2"/>
          <a:stretch>
            <a:fillRect/>
          </a:stretch>
        </p:blipFill>
        <p:spPr>
          <a:xfrm>
            <a:off x="0" y="62879"/>
            <a:ext cx="9144000" cy="6732242"/>
          </a:xfrm>
          <a:prstGeom prst="rect">
            <a:avLst/>
          </a:prstGeom>
        </p:spPr>
      </p:pic>
    </p:spTree>
    <p:extLst>
      <p:ext uri="{BB962C8B-B14F-4D97-AF65-F5344CB8AC3E}">
        <p14:creationId xmlns:p14="http://schemas.microsoft.com/office/powerpoint/2010/main" val="35595812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8209C-ADDB-4592-9863-847923F5E28F}"/>
              </a:ext>
            </a:extLst>
          </p:cNvPr>
          <p:cNvSpPr>
            <a:spLocks noGrp="1"/>
          </p:cNvSpPr>
          <p:nvPr>
            <p:ph type="title"/>
          </p:nvPr>
        </p:nvSpPr>
        <p:spPr/>
        <p:txBody>
          <a:bodyPr/>
          <a:lstStyle/>
          <a:p>
            <a:r>
              <a:rPr lang="en-US" altLang="zh-CN" dirty="0"/>
              <a:t>CM3</a:t>
            </a:r>
            <a:r>
              <a:rPr lang="zh-CN" altLang="en-US" dirty="0"/>
              <a:t>存储器</a:t>
            </a:r>
            <a:r>
              <a:rPr lang="en-US" altLang="zh-CN" dirty="0"/>
              <a:t>-</a:t>
            </a:r>
            <a:r>
              <a:rPr lang="zh-CN" altLang="en-US" dirty="0"/>
              <a:t>信号量处理</a:t>
            </a:r>
          </a:p>
        </p:txBody>
      </p:sp>
      <p:sp>
        <p:nvSpPr>
          <p:cNvPr id="3" name="内容占位符 2">
            <a:extLst>
              <a:ext uri="{FF2B5EF4-FFF2-40B4-BE49-F238E27FC236}">
                <a16:creationId xmlns:a16="http://schemas.microsoft.com/office/drawing/2014/main" id="{3D2401C2-962D-4555-92EB-C61A016270D5}"/>
              </a:ext>
            </a:extLst>
          </p:cNvPr>
          <p:cNvSpPr>
            <a:spLocks noGrp="1"/>
          </p:cNvSpPr>
          <p:nvPr>
            <p:ph idx="1"/>
          </p:nvPr>
        </p:nvSpPr>
        <p:spPr/>
        <p:txBody>
          <a:bodyPr>
            <a:normAutofit fontScale="70000" lnSpcReduction="20000"/>
          </a:bodyPr>
          <a:lstStyle/>
          <a:p>
            <a:r>
              <a:rPr lang="zh-CN" altLang="en-US" dirty="0"/>
              <a:t>上例中，主程序在即将执行第一条 </a:t>
            </a:r>
            <a:r>
              <a:rPr lang="en-US" altLang="zh-CN" dirty="0"/>
              <a:t>STREX </a:t>
            </a:r>
            <a:r>
              <a:rPr lang="zh-CN" altLang="en-US" dirty="0"/>
              <a:t>时，产生了外部中断</a:t>
            </a:r>
            <a:r>
              <a:rPr lang="en-US" altLang="zh-CN" dirty="0"/>
              <a:t>#3</a:t>
            </a:r>
            <a:r>
              <a:rPr lang="zh-CN" altLang="en-US" dirty="0"/>
              <a:t>。处理器打断主程序的执行，进入其服务例程 </a:t>
            </a:r>
            <a:r>
              <a:rPr lang="en-US" altLang="zh-CN" dirty="0"/>
              <a:t>ISREx3</a:t>
            </a:r>
            <a:r>
              <a:rPr lang="zh-CN" altLang="en-US" dirty="0"/>
              <a:t>，它对</a:t>
            </a:r>
            <a:r>
              <a:rPr lang="en-US" altLang="zh-CN" dirty="0"/>
              <a:t>(R0)</a:t>
            </a:r>
            <a:r>
              <a:rPr lang="zh-CN" altLang="en-US" dirty="0"/>
              <a:t>执行了一个写操作</a:t>
            </a:r>
            <a:r>
              <a:rPr lang="en-US" altLang="zh-CN" dirty="0"/>
              <a:t>(STR)</a:t>
            </a:r>
            <a:r>
              <a:rPr lang="zh-CN" altLang="en-US" dirty="0"/>
              <a:t>，因此在 </a:t>
            </a:r>
            <a:r>
              <a:rPr lang="en-US" altLang="zh-CN" dirty="0"/>
              <a:t>ISRExt3 </a:t>
            </a:r>
            <a:r>
              <a:rPr lang="zh-CN" altLang="en-US" dirty="0"/>
              <a:t>返回后， </a:t>
            </a:r>
            <a:r>
              <a:rPr lang="en-US" altLang="zh-CN" dirty="0"/>
              <a:t>STREX </a:t>
            </a:r>
            <a:r>
              <a:rPr lang="zh-CN" altLang="en-US" dirty="0"/>
              <a:t>不再是 </a:t>
            </a:r>
            <a:r>
              <a:rPr lang="en-US" altLang="zh-CN" dirty="0"/>
              <a:t>LDREX </a:t>
            </a:r>
            <a:r>
              <a:rPr lang="zh-CN" altLang="en-US" dirty="0"/>
              <a:t>执行后的第一条存储指令，故而被驳回。从而 </a:t>
            </a:r>
            <a:r>
              <a:rPr lang="en-US" altLang="zh-CN" dirty="0"/>
              <a:t>ISREx3 </a:t>
            </a:r>
            <a:r>
              <a:rPr lang="zh-CN" altLang="en-US" dirty="0"/>
              <a:t>对</a:t>
            </a:r>
            <a:r>
              <a:rPr lang="en-US" altLang="zh-CN" dirty="0"/>
              <a:t>(R0)</a:t>
            </a:r>
            <a:r>
              <a:rPr lang="zh-CN" altLang="en-US" dirty="0"/>
              <a:t>的改动就不会遭到破坏。随后主程序再次尝试自增运算，这一次在 </a:t>
            </a:r>
            <a:r>
              <a:rPr lang="en-US" altLang="zh-CN" dirty="0"/>
              <a:t>STREX </a:t>
            </a:r>
            <a:r>
              <a:rPr lang="zh-CN" altLang="en-US" dirty="0"/>
              <a:t>执行前没有其它任何形式的存储指令，所有 </a:t>
            </a:r>
            <a:r>
              <a:rPr lang="en-US" altLang="zh-CN" dirty="0"/>
              <a:t>STREX </a:t>
            </a:r>
            <a:r>
              <a:rPr lang="zh-CN" altLang="en-US" dirty="0"/>
              <a:t>成功执行。</a:t>
            </a:r>
          </a:p>
          <a:p>
            <a:r>
              <a:rPr lang="zh-CN" altLang="en-US" dirty="0"/>
              <a:t>如果主程序使用普通的 </a:t>
            </a:r>
            <a:r>
              <a:rPr lang="en-US" altLang="zh-CN" dirty="0"/>
              <a:t>STR </a:t>
            </a:r>
            <a:r>
              <a:rPr lang="zh-CN" altLang="en-US" dirty="0"/>
              <a:t>会怎么样呢？对于第一次自增，主程序的 </a:t>
            </a:r>
            <a:r>
              <a:rPr lang="en-US" altLang="zh-CN" dirty="0"/>
              <a:t>R2=1</a:t>
            </a:r>
            <a:r>
              <a:rPr lang="zh-CN" altLang="en-US" dirty="0"/>
              <a:t>，于是执行后</a:t>
            </a:r>
            <a:r>
              <a:rPr lang="en-US" altLang="zh-CN" dirty="0"/>
              <a:t>(R0)=1</a:t>
            </a:r>
            <a:r>
              <a:rPr lang="zh-CN" altLang="en-US" dirty="0"/>
              <a:t>，结果，中断服务程序对</a:t>
            </a:r>
            <a:r>
              <a:rPr lang="en-US" altLang="zh-CN" dirty="0"/>
              <a:t>(R0)</a:t>
            </a:r>
            <a:r>
              <a:rPr lang="zh-CN" altLang="en-US" dirty="0"/>
              <a:t>的改动在此丢失！</a:t>
            </a:r>
          </a:p>
          <a:p>
            <a:r>
              <a:rPr lang="zh-CN" altLang="en-US" dirty="0"/>
              <a:t>上例是为演示方便才写了第 </a:t>
            </a:r>
            <a:r>
              <a:rPr lang="en-US" altLang="zh-CN" dirty="0"/>
              <a:t>2 </a:t>
            </a:r>
            <a:r>
              <a:rPr lang="zh-CN" altLang="en-US" dirty="0"/>
              <a:t>次自增尝试。实际情况是用循环实现的：</a:t>
            </a:r>
          </a:p>
          <a:p>
            <a:r>
              <a:rPr lang="en-US" altLang="zh-CN" dirty="0" err="1"/>
              <a:t>TryInc</a:t>
            </a:r>
            <a:endParaRPr lang="en-US" altLang="zh-CN" dirty="0"/>
          </a:p>
          <a:p>
            <a:pPr lvl="1"/>
            <a:r>
              <a:rPr lang="en-US" altLang="zh-CN" dirty="0"/>
              <a:t>LDREX	r2, [R0] </a:t>
            </a:r>
          </a:p>
          <a:p>
            <a:pPr lvl="1"/>
            <a:r>
              <a:rPr lang="en-US" altLang="zh-CN" dirty="0"/>
              <a:t>ADD	r2, #1 </a:t>
            </a:r>
          </a:p>
          <a:p>
            <a:pPr lvl="1"/>
            <a:r>
              <a:rPr lang="en-US" altLang="zh-CN" dirty="0"/>
              <a:t>STREX	R1, R2, [R0]</a:t>
            </a:r>
          </a:p>
          <a:p>
            <a:pPr lvl="1"/>
            <a:r>
              <a:rPr lang="en-US" altLang="zh-CN" dirty="0"/>
              <a:t>CMP	R1, #1	;</a:t>
            </a:r>
            <a:r>
              <a:rPr lang="zh-CN" altLang="en-US" dirty="0"/>
              <a:t>检查 </a:t>
            </a:r>
            <a:r>
              <a:rPr lang="en-US" altLang="zh-CN" dirty="0"/>
              <a:t>STREX </a:t>
            </a:r>
            <a:r>
              <a:rPr lang="zh-CN" altLang="en-US" dirty="0"/>
              <a:t>是否被驳回</a:t>
            </a:r>
          </a:p>
          <a:p>
            <a:pPr lvl="1"/>
            <a:r>
              <a:rPr lang="en-US" altLang="zh-CN" dirty="0"/>
              <a:t>BEQ </a:t>
            </a:r>
            <a:r>
              <a:rPr lang="en-US" altLang="zh-CN" dirty="0" err="1"/>
              <a:t>TryInc</a:t>
            </a:r>
            <a:r>
              <a:rPr lang="en-US" altLang="zh-CN" dirty="0"/>
              <a:t> ;</a:t>
            </a:r>
            <a:r>
              <a:rPr lang="zh-CN" altLang="en-US" dirty="0"/>
              <a:t>如果发现</a:t>
            </a:r>
            <a:r>
              <a:rPr lang="en-US" altLang="zh-CN" dirty="0"/>
              <a:t>STREX </a:t>
            </a:r>
            <a:r>
              <a:rPr lang="zh-CN" altLang="en-US" dirty="0"/>
              <a:t>被驳回，则重试。</a:t>
            </a:r>
          </a:p>
        </p:txBody>
      </p:sp>
    </p:spTree>
    <p:extLst>
      <p:ext uri="{BB962C8B-B14F-4D97-AF65-F5344CB8AC3E}">
        <p14:creationId xmlns:p14="http://schemas.microsoft.com/office/powerpoint/2010/main" val="41672824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dirty="0">
                <a:solidFill>
                  <a:srgbClr val="FFFFFF"/>
                </a:solidFill>
              </a:rPr>
              <a:t>CM3</a:t>
            </a:r>
            <a:r>
              <a:rPr lang="zh-CN" altLang="en-US" sz="3100" dirty="0">
                <a:solidFill>
                  <a:srgbClr val="FFFFFF"/>
                </a:solidFill>
              </a:rPr>
              <a:t>存储器系统</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657600"/>
            <a:ext cx="2313633" cy="2331719"/>
          </a:xfrm>
        </p:spPr>
        <p:txBody>
          <a:bodyPr>
            <a:normAutofit/>
          </a:bodyPr>
          <a:lstStyle/>
          <a:p>
            <a:r>
              <a:rPr lang="zh-CN" altLang="en-US" sz="1300" dirty="0">
                <a:solidFill>
                  <a:srgbClr val="FFFFFF"/>
                </a:solidFill>
              </a:rPr>
              <a:t>信号量处理：互斥访问</a:t>
            </a:r>
          </a:p>
        </p:txBody>
      </p:sp>
      <p:sp>
        <p:nvSpPr>
          <p:cNvPr id="10" name="内容占位符 2">
            <a:extLst>
              <a:ext uri="{FF2B5EF4-FFF2-40B4-BE49-F238E27FC236}">
                <a16:creationId xmlns:a16="http://schemas.microsoft.com/office/drawing/2014/main" id="{D6153685-21E9-4DB9-B146-D2550937F4FA}"/>
              </a:ext>
            </a:extLst>
          </p:cNvPr>
          <p:cNvSpPr txBox="1">
            <a:spLocks/>
          </p:cNvSpPr>
          <p:nvPr/>
        </p:nvSpPr>
        <p:spPr>
          <a:xfrm>
            <a:off x="4299396" y="183919"/>
            <a:ext cx="3875810" cy="6490162"/>
          </a:xfrm>
          <a:prstGeom prst="rect">
            <a:avLst/>
          </a:prstGeom>
        </p:spPr>
        <p:txBody>
          <a:bodyPr vert="horz" lIns="0" tIns="45720" rIns="0" bIns="45720" rtlCol="0">
            <a:noAutofit/>
          </a:bodyPr>
          <a:lstStyle>
            <a:lvl1pPr marL="91440" indent="-91440" algn="l" defTabSz="914400" rtl="0" eaLnBrk="1" latinLnBrk="0" hangingPunct="1">
              <a:lnSpc>
                <a:spcPct val="150000"/>
              </a:lnSpc>
              <a:spcBef>
                <a:spcPts val="6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黑体" panose="02010609060101010101" pitchFamily="49" charset="-122"/>
                <a:ea typeface="黑体" panose="02010609060101010101" pitchFamily="49" charset="-122"/>
                <a:cs typeface="+mn-cs"/>
              </a:defRPr>
            </a:lvl1pPr>
            <a:lvl2pPr marL="384048" indent="-182880" algn="l" defTabSz="914400" rtl="0" eaLnBrk="1" latinLnBrk="0" hangingPunct="1">
              <a:lnSpc>
                <a:spcPct val="150000"/>
              </a:lnSpc>
              <a:spcBef>
                <a:spcPts val="600"/>
              </a:spcBef>
              <a:spcAft>
                <a:spcPts val="400"/>
              </a:spcAft>
              <a:buClr>
                <a:schemeClr val="accent1"/>
              </a:buClr>
              <a:buFont typeface="Calibri" pitchFamily="34" charset="0"/>
              <a:buChar char="◦"/>
              <a:defRPr sz="1800" kern="1200">
                <a:solidFill>
                  <a:schemeClr val="tx1">
                    <a:lumMod val="75000"/>
                    <a:lumOff val="25000"/>
                  </a:schemeClr>
                </a:solidFill>
                <a:latin typeface="幼圆" panose="02010509060101010101" pitchFamily="49" charset="-122"/>
                <a:ea typeface="幼圆" panose="02010509060101010101" pitchFamily="49" charset="-122"/>
                <a:cs typeface="+mn-cs"/>
              </a:defRPr>
            </a:lvl2pPr>
            <a:lvl3pPr marL="56692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3pPr>
            <a:lvl4pPr marL="74980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4pPr>
            <a:lvl5pPr marL="932688" indent="-182880" algn="l" defTabSz="914400" rtl="0" eaLnBrk="1" latinLnBrk="0" hangingPunct="1">
              <a:lnSpc>
                <a:spcPct val="150000"/>
              </a:lnSpc>
              <a:spcBef>
                <a:spcPts val="600"/>
              </a:spcBef>
              <a:spcAft>
                <a:spcPts val="400"/>
              </a:spcAft>
              <a:buClr>
                <a:schemeClr val="accent1"/>
              </a:buClr>
              <a:buFont typeface="Calibri" pitchFamily="34" charset="0"/>
              <a:buChar char="◦"/>
              <a:defRPr sz="1400" kern="1200">
                <a:solidFill>
                  <a:schemeClr val="tx1">
                    <a:lumMod val="75000"/>
                    <a:lumOff val="25000"/>
                  </a:schemeClr>
                </a:solidFill>
                <a:latin typeface="楷体" panose="02010609060101010101" pitchFamily="49" charset="-122"/>
                <a:ea typeface="楷体" panose="02010609060101010101" pitchFamily="49"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altLang="zh-CN" sz="1200" dirty="0">
                <a:latin typeface="+mj-lt"/>
              </a:rPr>
              <a:t>examx        	PROC</a:t>
            </a:r>
          </a:p>
          <a:p>
            <a:pPr>
              <a:lnSpc>
                <a:spcPct val="100000"/>
              </a:lnSpc>
            </a:pPr>
            <a:r>
              <a:rPr lang="en-US" altLang="zh-CN" sz="1200" dirty="0">
                <a:latin typeface="+mj-lt"/>
              </a:rPr>
              <a:t>            	EXPORT  examx</a:t>
            </a:r>
          </a:p>
          <a:p>
            <a:pPr>
              <a:lnSpc>
                <a:spcPct val="100000"/>
              </a:lnSpc>
            </a:pPr>
            <a:r>
              <a:rPr lang="en-US" altLang="zh-CN" sz="1200" dirty="0">
                <a:latin typeface="+mj-lt"/>
              </a:rPr>
              <a:t>LDREXTestRecursive</a:t>
            </a:r>
          </a:p>
          <a:p>
            <a:pPr>
              <a:lnSpc>
                <a:spcPct val="100000"/>
              </a:lnSpc>
            </a:pPr>
            <a:r>
              <a:rPr lang="en-US" altLang="zh-CN" sz="1200" dirty="0">
                <a:latin typeface="+mj-lt"/>
              </a:rPr>
              <a:t>	mov	r1,#0</a:t>
            </a:r>
          </a:p>
          <a:p>
            <a:pPr>
              <a:lnSpc>
                <a:spcPct val="100000"/>
              </a:lnSpc>
            </a:pPr>
            <a:r>
              <a:rPr lang="en-US" altLang="zh-CN" sz="1200" dirty="0">
                <a:latin typeface="+mj-lt"/>
              </a:rPr>
              <a:t>	ldr r0, =0x20003000</a:t>
            </a:r>
          </a:p>
          <a:p>
            <a:pPr>
              <a:lnSpc>
                <a:spcPct val="100000"/>
              </a:lnSpc>
            </a:pPr>
            <a:r>
              <a:rPr lang="en-US" altLang="zh-CN" sz="1200" dirty="0">
                <a:latin typeface="+mj-lt"/>
              </a:rPr>
              <a:t>	str	r1,[r0]</a:t>
            </a:r>
          </a:p>
          <a:p>
            <a:pPr>
              <a:lnSpc>
                <a:spcPct val="100000"/>
              </a:lnSpc>
            </a:pPr>
            <a:r>
              <a:rPr lang="en-US" altLang="zh-CN" sz="1200" dirty="0">
                <a:latin typeface="+mj-lt"/>
              </a:rPr>
              <a:t>	ldr r3, =0x6</a:t>
            </a:r>
          </a:p>
          <a:p>
            <a:pPr>
              <a:lnSpc>
                <a:spcPct val="100000"/>
              </a:lnSpc>
            </a:pPr>
            <a:r>
              <a:rPr lang="en-US" altLang="zh-CN" sz="1200" dirty="0">
                <a:latin typeface="+mj-lt"/>
              </a:rPr>
              <a:t>LoopWrapper</a:t>
            </a:r>
          </a:p>
          <a:p>
            <a:pPr>
              <a:lnSpc>
                <a:spcPct val="100000"/>
              </a:lnSpc>
            </a:pPr>
            <a:r>
              <a:rPr lang="en-US" altLang="zh-CN" sz="1200" dirty="0">
                <a:latin typeface="+mj-lt"/>
              </a:rPr>
              <a:t>	push {r0-r2, lr}</a:t>
            </a:r>
          </a:p>
          <a:p>
            <a:pPr>
              <a:lnSpc>
                <a:spcPct val="100000"/>
              </a:lnSpc>
            </a:pPr>
            <a:r>
              <a:rPr lang="en-US" altLang="zh-CN" sz="1200" dirty="0">
                <a:latin typeface="+mj-lt"/>
              </a:rPr>
              <a:t>	ldr r0, =0x20003000</a:t>
            </a:r>
          </a:p>
          <a:p>
            <a:pPr>
              <a:lnSpc>
                <a:spcPct val="100000"/>
              </a:lnSpc>
            </a:pPr>
            <a:r>
              <a:rPr lang="en-US" altLang="zh-CN" sz="1200" dirty="0">
                <a:latin typeface="+mj-lt"/>
              </a:rPr>
              <a:t>	sub r3, #1</a:t>
            </a:r>
          </a:p>
          <a:p>
            <a:pPr>
              <a:lnSpc>
                <a:spcPct val="100000"/>
              </a:lnSpc>
            </a:pPr>
            <a:r>
              <a:rPr lang="en-US" altLang="zh-CN" sz="1200" dirty="0">
                <a:latin typeface="+mj-lt"/>
              </a:rPr>
              <a:t>TryInc</a:t>
            </a:r>
          </a:p>
          <a:p>
            <a:pPr>
              <a:lnSpc>
                <a:spcPct val="100000"/>
              </a:lnSpc>
            </a:pPr>
            <a:r>
              <a:rPr lang="en-US" altLang="zh-CN" sz="1200" dirty="0">
                <a:latin typeface="+mj-lt"/>
              </a:rPr>
              <a:t>	ldrex r1, [r0]</a:t>
            </a:r>
          </a:p>
          <a:p>
            <a:pPr>
              <a:lnSpc>
                <a:spcPct val="100000"/>
              </a:lnSpc>
            </a:pPr>
            <a:r>
              <a:rPr lang="en-US" altLang="zh-CN" sz="1200" dirty="0">
                <a:latin typeface="+mj-lt"/>
              </a:rPr>
              <a:t>	add r1, #1</a:t>
            </a:r>
          </a:p>
          <a:p>
            <a:pPr>
              <a:lnSpc>
                <a:spcPct val="100000"/>
              </a:lnSpc>
            </a:pPr>
            <a:r>
              <a:rPr lang="en-US" altLang="zh-CN" sz="1200" dirty="0">
                <a:latin typeface="+mj-lt"/>
              </a:rPr>
              <a:t>	ldr lr, =DoSTREXRcsv</a:t>
            </a:r>
          </a:p>
          <a:p>
            <a:pPr>
              <a:lnSpc>
                <a:spcPct val="100000"/>
              </a:lnSpc>
            </a:pPr>
            <a:r>
              <a:rPr lang="en-US" altLang="zh-CN" sz="1200" dirty="0">
                <a:latin typeface="+mj-lt"/>
              </a:rPr>
              <a:t>	cmp r3, #0</a:t>
            </a:r>
          </a:p>
          <a:p>
            <a:pPr>
              <a:lnSpc>
                <a:spcPct val="100000"/>
              </a:lnSpc>
            </a:pPr>
            <a:r>
              <a:rPr lang="en-US" altLang="zh-CN" sz="1200" dirty="0">
                <a:latin typeface="+mj-lt"/>
              </a:rPr>
              <a:t>	bne	LoopWrapper</a:t>
            </a:r>
          </a:p>
          <a:p>
            <a:pPr>
              <a:lnSpc>
                <a:spcPct val="100000"/>
              </a:lnSpc>
            </a:pPr>
            <a:r>
              <a:rPr lang="en-US" altLang="zh-CN" sz="1200" dirty="0">
                <a:latin typeface="+mj-lt"/>
              </a:rPr>
              <a:t>DoSTREXRcsv</a:t>
            </a:r>
          </a:p>
          <a:p>
            <a:pPr>
              <a:lnSpc>
                <a:spcPct val="100000"/>
              </a:lnSpc>
            </a:pPr>
            <a:r>
              <a:rPr lang="en-US" altLang="zh-CN" sz="1200" dirty="0">
                <a:latin typeface="+mj-lt"/>
              </a:rPr>
              <a:t>	strex r2, r1, [r0]</a:t>
            </a:r>
          </a:p>
          <a:p>
            <a:pPr>
              <a:lnSpc>
                <a:spcPct val="100000"/>
              </a:lnSpc>
            </a:pPr>
            <a:r>
              <a:rPr lang="en-US" altLang="zh-CN" sz="1200" dirty="0">
                <a:latin typeface="+mj-lt"/>
              </a:rPr>
              <a:t>	cmp r2, #1</a:t>
            </a:r>
          </a:p>
          <a:p>
            <a:pPr>
              <a:lnSpc>
                <a:spcPct val="100000"/>
              </a:lnSpc>
            </a:pPr>
            <a:r>
              <a:rPr lang="en-US" altLang="zh-CN" sz="1200" dirty="0">
                <a:latin typeface="+mj-lt"/>
              </a:rPr>
              <a:t>	beq TryInc		;r2==1:failed</a:t>
            </a:r>
          </a:p>
          <a:p>
            <a:pPr>
              <a:lnSpc>
                <a:spcPct val="100000"/>
              </a:lnSpc>
            </a:pPr>
            <a:r>
              <a:rPr lang="en-US" altLang="zh-CN" sz="1200" dirty="0">
                <a:latin typeface="+mj-lt"/>
              </a:rPr>
              <a:t>	pop {r0-r2, pc}</a:t>
            </a:r>
          </a:p>
          <a:p>
            <a:pPr>
              <a:lnSpc>
                <a:spcPct val="100000"/>
              </a:lnSpc>
            </a:pPr>
            <a:r>
              <a:rPr lang="en-US" altLang="zh-CN" sz="1200" dirty="0">
                <a:latin typeface="+mj-lt"/>
              </a:rPr>
              <a:t>    	ENDP</a:t>
            </a:r>
            <a:endParaRPr lang="zh-CN" altLang="en-US" sz="1200" dirty="0">
              <a:latin typeface="+mj-lt"/>
            </a:endParaRPr>
          </a:p>
        </p:txBody>
      </p:sp>
    </p:spTree>
    <p:extLst>
      <p:ext uri="{BB962C8B-B14F-4D97-AF65-F5344CB8AC3E}">
        <p14:creationId xmlns:p14="http://schemas.microsoft.com/office/powerpoint/2010/main" val="3122744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spTree>
    <p:extLst>
      <p:ext uri="{BB962C8B-B14F-4D97-AF65-F5344CB8AC3E}">
        <p14:creationId xmlns:p14="http://schemas.microsoft.com/office/powerpoint/2010/main" val="14465124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的复位</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Cortex-M3 </a:t>
            </a:r>
            <a:r>
              <a:rPr lang="zh-CN" altLang="en-US" dirty="0"/>
              <a:t>内核有三种复位信号：</a:t>
            </a:r>
          </a:p>
          <a:p>
            <a:pPr lvl="1"/>
            <a:r>
              <a:rPr lang="zh-CN" altLang="en-US" dirty="0"/>
              <a:t>上电复位（</a:t>
            </a:r>
            <a:r>
              <a:rPr lang="en-US" altLang="zh-CN" dirty="0" err="1"/>
              <a:t>nPORESET</a:t>
            </a:r>
            <a:r>
              <a:rPr lang="zh-CN" altLang="en-US" dirty="0"/>
              <a:t>）</a:t>
            </a:r>
          </a:p>
          <a:p>
            <a:pPr lvl="2"/>
            <a:r>
              <a:rPr lang="zh-CN" altLang="en-US" dirty="0"/>
              <a:t>在器件上电时需要把复位置为有效（</a:t>
            </a:r>
            <a:r>
              <a:rPr lang="en-US" altLang="zh-CN" dirty="0"/>
              <a:t>assert</a:t>
            </a:r>
            <a:r>
              <a:rPr lang="zh-CN" altLang="en-US" dirty="0"/>
              <a:t>），把处理器核心和调试系统一起复位</a:t>
            </a:r>
          </a:p>
          <a:p>
            <a:pPr lvl="1"/>
            <a:r>
              <a:rPr lang="zh-CN" altLang="en-US" dirty="0"/>
              <a:t>系统复位（</a:t>
            </a:r>
            <a:r>
              <a:rPr lang="en-US" altLang="zh-CN" dirty="0" err="1"/>
              <a:t>nSYSRESET</a:t>
            </a:r>
            <a:r>
              <a:rPr lang="zh-CN" altLang="en-US" dirty="0"/>
              <a:t>）</a:t>
            </a:r>
          </a:p>
          <a:p>
            <a:pPr lvl="2"/>
            <a:r>
              <a:rPr lang="zh-CN" altLang="en-US" dirty="0"/>
              <a:t>只影响处理器核心、</a:t>
            </a:r>
            <a:r>
              <a:rPr lang="en-US" altLang="zh-CN" dirty="0"/>
              <a:t>NVIC</a:t>
            </a:r>
            <a:r>
              <a:rPr lang="zh-CN" altLang="en-US" dirty="0"/>
              <a:t>（与调试相关的除外）以及</a:t>
            </a:r>
            <a:r>
              <a:rPr lang="en-US" altLang="zh-CN" dirty="0"/>
              <a:t>MPU</a:t>
            </a:r>
            <a:r>
              <a:rPr lang="zh-CN" altLang="en-US" dirty="0"/>
              <a:t>，不复位调试系统</a:t>
            </a:r>
          </a:p>
          <a:p>
            <a:pPr lvl="1"/>
            <a:r>
              <a:rPr lang="zh-CN" altLang="en-US" dirty="0"/>
              <a:t>测试复位（</a:t>
            </a:r>
            <a:r>
              <a:rPr lang="en-US" altLang="zh-CN" dirty="0" err="1"/>
              <a:t>nTRST</a:t>
            </a:r>
            <a:r>
              <a:rPr lang="zh-CN" altLang="en-US" dirty="0"/>
              <a:t>）</a:t>
            </a:r>
          </a:p>
          <a:p>
            <a:pPr lvl="2"/>
            <a:r>
              <a:rPr lang="zh-CN" altLang="en-US" dirty="0"/>
              <a:t>只复位调试系统：</a:t>
            </a:r>
          </a:p>
          <a:p>
            <a:pPr lvl="1"/>
            <a:endParaRPr lang="zh-CN" altLang="en-US" dirty="0"/>
          </a:p>
        </p:txBody>
      </p:sp>
    </p:spTree>
    <p:extLst>
      <p:ext uri="{BB962C8B-B14F-4D97-AF65-F5344CB8AC3E}">
        <p14:creationId xmlns:p14="http://schemas.microsoft.com/office/powerpoint/2010/main" val="10391272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descr="图片包含 屏幕截图&#10;&#10;已生成极高可信度的说明">
            <a:extLst>
              <a:ext uri="{FF2B5EF4-FFF2-40B4-BE49-F238E27FC236}">
                <a16:creationId xmlns:a16="http://schemas.microsoft.com/office/drawing/2014/main" id="{A7E21B66-DD19-4EAA-8F8D-2B1FD0B63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750" y="1778467"/>
            <a:ext cx="5712792" cy="305634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的复位</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372374"/>
            <a:ext cx="2313633" cy="2616945"/>
          </a:xfrm>
        </p:spPr>
        <p:txBody>
          <a:bodyPr>
            <a:normAutofit/>
          </a:bodyPr>
          <a:lstStyle/>
          <a:p>
            <a:pPr>
              <a:lnSpc>
                <a:spcPct val="140000"/>
              </a:lnSpc>
            </a:pPr>
            <a:r>
              <a:rPr lang="zh-CN" altLang="en-US" sz="1800" dirty="0">
                <a:solidFill>
                  <a:srgbClr val="FFFFFF"/>
                </a:solidFill>
              </a:rPr>
              <a:t>典型的</a:t>
            </a:r>
            <a:r>
              <a:rPr lang="en-US" altLang="zh-CN" sz="1800" dirty="0">
                <a:solidFill>
                  <a:srgbClr val="FFFFFF"/>
                </a:solidFill>
              </a:rPr>
              <a:t>Cortex-M3</a:t>
            </a:r>
            <a:r>
              <a:rPr lang="zh-CN" altLang="en-US" sz="1800" dirty="0">
                <a:solidFill>
                  <a:srgbClr val="FFFFFF"/>
                </a:solidFill>
              </a:rPr>
              <a:t>芯片内部复位信号和其作用范围</a:t>
            </a:r>
          </a:p>
        </p:txBody>
      </p:sp>
    </p:spTree>
    <p:extLst>
      <p:ext uri="{BB962C8B-B14F-4D97-AF65-F5344CB8AC3E}">
        <p14:creationId xmlns:p14="http://schemas.microsoft.com/office/powerpoint/2010/main" val="13786993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150B8503-2FCC-48B3-90EA-F3900E6521C1}"/>
              </a:ext>
            </a:extLst>
          </p:cNvPr>
          <p:cNvPicPr>
            <a:picLocks noGrp="1" noChangeAspect="1"/>
          </p:cNvPicPr>
          <p:nvPr>
            <p:ph idx="1"/>
          </p:nvPr>
        </p:nvPicPr>
        <p:blipFill>
          <a:blip r:embed="rId3"/>
          <a:stretch>
            <a:fillRect/>
          </a:stretch>
        </p:blipFill>
        <p:spPr>
          <a:xfrm>
            <a:off x="1002836" y="643538"/>
            <a:ext cx="7139151"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的系统控制</a:t>
            </a:r>
          </a:p>
        </p:txBody>
      </p:sp>
    </p:spTree>
    <p:extLst>
      <p:ext uri="{BB962C8B-B14F-4D97-AF65-F5344CB8AC3E}">
        <p14:creationId xmlns:p14="http://schemas.microsoft.com/office/powerpoint/2010/main" val="5776759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低功耗：</a:t>
            </a:r>
            <a:endParaRPr lang="en-US" altLang="zh-CN" dirty="0"/>
          </a:p>
          <a:p>
            <a:pPr lvl="1"/>
            <a:r>
              <a:rPr lang="zh-CN" altLang="en-US" dirty="0"/>
              <a:t>减小电池体积</a:t>
            </a:r>
            <a:endParaRPr lang="en-US" altLang="zh-CN" dirty="0"/>
          </a:p>
          <a:p>
            <a:pPr lvl="1"/>
            <a:r>
              <a:rPr lang="zh-CN" altLang="en-US" dirty="0"/>
              <a:t>增强安全性</a:t>
            </a:r>
            <a:endParaRPr lang="en-US" altLang="zh-CN" dirty="0"/>
          </a:p>
          <a:p>
            <a:pPr lvl="1"/>
            <a:r>
              <a:rPr lang="zh-CN" altLang="en-US" dirty="0"/>
              <a:t>电磁干扰更小，提高无线通信质量</a:t>
            </a:r>
            <a:endParaRPr lang="en-US" altLang="zh-CN" dirty="0"/>
          </a:p>
          <a:p>
            <a:pPr lvl="1"/>
            <a:r>
              <a:rPr lang="zh-CN" altLang="en-US" dirty="0"/>
              <a:t>电源设计更简单，无需考虑散热问题</a:t>
            </a:r>
            <a:endParaRPr lang="en-US" altLang="zh-CN" dirty="0"/>
          </a:p>
          <a:p>
            <a:pPr lvl="1"/>
            <a:r>
              <a:rPr lang="zh-CN" altLang="en-US" dirty="0"/>
              <a:t>可以考虑系统通过其他能源供电</a:t>
            </a:r>
          </a:p>
        </p:txBody>
      </p:sp>
    </p:spTree>
    <p:extLst>
      <p:ext uri="{BB962C8B-B14F-4D97-AF65-F5344CB8AC3E}">
        <p14:creationId xmlns:p14="http://schemas.microsoft.com/office/powerpoint/2010/main" val="4053730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7113033D-7CBD-48DF-8209-46A98D248A35}"/>
              </a:ext>
            </a:extLst>
          </p:cNvPr>
          <p:cNvPicPr>
            <a:picLocks noChangeAspect="1"/>
          </p:cNvPicPr>
          <p:nvPr/>
        </p:nvPicPr>
        <p:blipFill>
          <a:blip r:embed="rId3"/>
          <a:stretch>
            <a:fillRect/>
          </a:stretch>
        </p:blipFill>
        <p:spPr>
          <a:xfrm>
            <a:off x="3556512" y="2160193"/>
            <a:ext cx="5098562" cy="253761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r>
              <a:rPr lang="zh-CN" altLang="en-US" sz="1300">
                <a:solidFill>
                  <a:srgbClr val="FFFFFF"/>
                </a:solidFill>
              </a:rPr>
              <a:t>低功耗系统需求：</a:t>
            </a:r>
            <a:endParaRPr lang="en-US" altLang="zh-CN" sz="1300">
              <a:solidFill>
                <a:srgbClr val="FFFFFF"/>
              </a:solidFill>
            </a:endParaRPr>
          </a:p>
        </p:txBody>
      </p:sp>
    </p:spTree>
    <p:extLst>
      <p:ext uri="{BB962C8B-B14F-4D97-AF65-F5344CB8AC3E}">
        <p14:creationId xmlns:p14="http://schemas.microsoft.com/office/powerpoint/2010/main" val="2322388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中断驱动系统的工作流程：</a:t>
            </a:r>
            <a:endParaRPr lang="en-US" altLang="zh-CN" dirty="0"/>
          </a:p>
        </p:txBody>
      </p:sp>
      <p:pic>
        <p:nvPicPr>
          <p:cNvPr id="4" name="图片 3">
            <a:extLst>
              <a:ext uri="{FF2B5EF4-FFF2-40B4-BE49-F238E27FC236}">
                <a16:creationId xmlns:a16="http://schemas.microsoft.com/office/drawing/2014/main" id="{E737CEC4-E2C0-4E29-A12C-A47822BFBAB9}"/>
              </a:ext>
            </a:extLst>
          </p:cNvPr>
          <p:cNvPicPr>
            <a:picLocks noChangeAspect="1"/>
          </p:cNvPicPr>
          <p:nvPr/>
        </p:nvPicPr>
        <p:blipFill>
          <a:blip r:embed="rId2"/>
          <a:stretch>
            <a:fillRect/>
          </a:stretch>
        </p:blipFill>
        <p:spPr>
          <a:xfrm>
            <a:off x="0" y="2073108"/>
            <a:ext cx="9144000" cy="2711784"/>
          </a:xfrm>
          <a:prstGeom prst="rect">
            <a:avLst/>
          </a:prstGeom>
        </p:spPr>
      </p:pic>
    </p:spTree>
    <p:extLst>
      <p:ext uri="{BB962C8B-B14F-4D97-AF65-F5344CB8AC3E}">
        <p14:creationId xmlns:p14="http://schemas.microsoft.com/office/powerpoint/2010/main" val="312650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474F68F7-8F05-4025-A6D8-50C9B7911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1428522"/>
            <a:ext cx="7543800" cy="4708981"/>
          </a:xfrm>
        </p:spPr>
      </p:pic>
    </p:spTree>
    <p:extLst>
      <p:ext uri="{BB962C8B-B14F-4D97-AF65-F5344CB8AC3E}">
        <p14:creationId xmlns:p14="http://schemas.microsoft.com/office/powerpoint/2010/main" val="12974798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BDF4DBF5-5B10-49F2-AFD5-4873E09288F7}"/>
              </a:ext>
            </a:extLst>
          </p:cNvPr>
          <p:cNvPicPr>
            <a:picLocks noChangeAspect="1"/>
          </p:cNvPicPr>
          <p:nvPr/>
        </p:nvPicPr>
        <p:blipFill>
          <a:blip r:embed="rId3"/>
          <a:stretch>
            <a:fillRect/>
          </a:stretch>
        </p:blipFill>
        <p:spPr>
          <a:xfrm>
            <a:off x="3556512" y="1853461"/>
            <a:ext cx="5098562" cy="315107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的系统控制</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3715473"/>
            <a:ext cx="2313633" cy="2273846"/>
          </a:xfrm>
        </p:spPr>
        <p:txBody>
          <a:bodyPr>
            <a:normAutofit/>
          </a:bodyPr>
          <a:lstStyle/>
          <a:p>
            <a:r>
              <a:rPr lang="zh-CN" altLang="en-US" sz="1300" dirty="0">
                <a:solidFill>
                  <a:srgbClr val="FFFFFF"/>
                </a:solidFill>
              </a:rPr>
              <a:t>休眠模式：</a:t>
            </a:r>
            <a:endParaRPr lang="en-US" altLang="zh-CN" sz="1300" dirty="0">
              <a:solidFill>
                <a:srgbClr val="FFFFFF"/>
              </a:solidFill>
            </a:endParaRPr>
          </a:p>
        </p:txBody>
      </p:sp>
    </p:spTree>
    <p:extLst>
      <p:ext uri="{BB962C8B-B14F-4D97-AF65-F5344CB8AC3E}">
        <p14:creationId xmlns:p14="http://schemas.microsoft.com/office/powerpoint/2010/main" val="16688854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5DD854A-8FD3-4DD6-9B69-24E96B04855D}"/>
              </a:ext>
            </a:extLst>
          </p:cNvPr>
          <p:cNvPicPr>
            <a:picLocks noGrp="1" noChangeAspect="1"/>
          </p:cNvPicPr>
          <p:nvPr>
            <p:ph idx="1"/>
          </p:nvPr>
        </p:nvPicPr>
        <p:blipFill>
          <a:blip r:embed="rId2"/>
          <a:stretch>
            <a:fillRect/>
          </a:stretch>
        </p:blipFill>
        <p:spPr>
          <a:xfrm>
            <a:off x="475499" y="931405"/>
            <a:ext cx="8193826" cy="304285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流水线</a:t>
            </a:r>
          </a:p>
        </p:txBody>
      </p:sp>
    </p:spTree>
    <p:extLst>
      <p:ext uri="{BB962C8B-B14F-4D97-AF65-F5344CB8AC3E}">
        <p14:creationId xmlns:p14="http://schemas.microsoft.com/office/powerpoint/2010/main" val="2390422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详细框图</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B97216D7-6EEF-4C52-8E53-36512B00E4B2}"/>
              </a:ext>
            </a:extLst>
          </p:cNvPr>
          <p:cNvPicPr>
            <a:picLocks noChangeAspect="1"/>
          </p:cNvPicPr>
          <p:nvPr/>
        </p:nvPicPr>
        <p:blipFill>
          <a:blip r:embed="rId3"/>
          <a:stretch>
            <a:fillRect/>
          </a:stretch>
        </p:blipFill>
        <p:spPr>
          <a:xfrm>
            <a:off x="822959" y="1339631"/>
            <a:ext cx="7284027" cy="5152255"/>
          </a:xfrm>
          <a:prstGeom prst="rect">
            <a:avLst/>
          </a:prstGeom>
        </p:spPr>
      </p:pic>
    </p:spTree>
    <p:extLst>
      <p:ext uri="{BB962C8B-B14F-4D97-AF65-F5344CB8AC3E}">
        <p14:creationId xmlns:p14="http://schemas.microsoft.com/office/powerpoint/2010/main" val="42788654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3" name="Rectangle 12">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内容占位符 5" descr="图片包含 屏幕截图&#10;&#10;已生成高可信度的说明">
            <a:extLst>
              <a:ext uri="{FF2B5EF4-FFF2-40B4-BE49-F238E27FC236}">
                <a16:creationId xmlns:a16="http://schemas.microsoft.com/office/drawing/2014/main" id="{FF3E5E72-66EB-4893-8814-EA36719A28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1625" y="276837"/>
            <a:ext cx="5991816" cy="447888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详细框图</a:t>
            </a:r>
          </a:p>
        </p:txBody>
      </p:sp>
    </p:spTree>
    <p:extLst>
      <p:ext uri="{BB962C8B-B14F-4D97-AF65-F5344CB8AC3E}">
        <p14:creationId xmlns:p14="http://schemas.microsoft.com/office/powerpoint/2010/main" val="38826520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zh-CN" altLang="en-US" dirty="0"/>
              <a:t>由</a:t>
            </a:r>
            <a:r>
              <a:rPr lang="en-US" altLang="zh-CN" dirty="0"/>
              <a:t>ARM</a:t>
            </a:r>
            <a:r>
              <a:rPr lang="zh-CN" altLang="en-US" dirty="0"/>
              <a:t>公司推出的</a:t>
            </a:r>
            <a:r>
              <a:rPr lang="en-US" altLang="zh-CN" dirty="0"/>
              <a:t>AMBA</a:t>
            </a:r>
            <a:r>
              <a:rPr lang="zh-CN" altLang="en-US" dirty="0"/>
              <a:t>片上总线已成为一种流行的工业标准片上结构。</a:t>
            </a:r>
            <a:endParaRPr lang="en-US" altLang="zh-CN" dirty="0"/>
          </a:p>
          <a:p>
            <a:r>
              <a:rPr lang="en-US" altLang="zh-CN" dirty="0"/>
              <a:t>AMBA</a:t>
            </a:r>
            <a:r>
              <a:rPr lang="zh-CN" altLang="en-US" dirty="0"/>
              <a:t>规范主要包括了</a:t>
            </a:r>
            <a:r>
              <a:rPr lang="en-US" altLang="zh-CN" dirty="0"/>
              <a:t>AHB(Advanced High performance Bus)</a:t>
            </a:r>
            <a:r>
              <a:rPr lang="zh-CN" altLang="en-US" dirty="0"/>
              <a:t>系统总线和</a:t>
            </a:r>
            <a:r>
              <a:rPr lang="en-US" altLang="zh-CN" dirty="0"/>
              <a:t>APB(Advanced Peripheral Bus)</a:t>
            </a:r>
            <a:r>
              <a:rPr lang="zh-CN" altLang="en-US" dirty="0"/>
              <a:t>外围总线。</a:t>
            </a:r>
            <a:endParaRPr lang="en-US" altLang="zh-CN" dirty="0"/>
          </a:p>
          <a:p>
            <a:r>
              <a:rPr lang="en-US" altLang="zh-CN" dirty="0"/>
              <a:t>AMBA 2.0</a:t>
            </a:r>
            <a:r>
              <a:rPr lang="zh-CN" altLang="en-US" dirty="0"/>
              <a:t>规范包括四个部分：</a:t>
            </a:r>
            <a:r>
              <a:rPr lang="en-US" altLang="zh-CN" dirty="0"/>
              <a:t>AHB</a:t>
            </a:r>
            <a:r>
              <a:rPr lang="zh-CN" altLang="en-US" dirty="0"/>
              <a:t>、</a:t>
            </a:r>
            <a:r>
              <a:rPr lang="en-US" altLang="zh-CN" dirty="0"/>
              <a:t>ASB</a:t>
            </a:r>
            <a:r>
              <a:rPr lang="zh-CN" altLang="en-US" dirty="0"/>
              <a:t>、</a:t>
            </a:r>
            <a:r>
              <a:rPr lang="en-US" altLang="zh-CN" dirty="0"/>
              <a:t>APB</a:t>
            </a:r>
            <a:r>
              <a:rPr lang="zh-CN" altLang="en-US" dirty="0"/>
              <a:t>和</a:t>
            </a:r>
            <a:r>
              <a:rPr lang="en-US" altLang="zh-CN" dirty="0"/>
              <a:t>Test Methodology</a:t>
            </a:r>
            <a:r>
              <a:rPr lang="zh-CN" altLang="en-US" dirty="0"/>
              <a:t>。</a:t>
            </a:r>
            <a:r>
              <a:rPr lang="en-US" altLang="zh-CN" dirty="0"/>
              <a:t>AHB</a:t>
            </a:r>
            <a:r>
              <a:rPr lang="zh-CN" altLang="en-US" dirty="0"/>
              <a:t>的相互连接采用了传统的带有主模块和从模块的共享总线，接口与互连功能分离，这对芯片上模块之间的互连具有重要意义。</a:t>
            </a:r>
            <a:r>
              <a:rPr lang="en-US" altLang="zh-CN" dirty="0"/>
              <a:t>AMBA</a:t>
            </a:r>
            <a:r>
              <a:rPr lang="zh-CN" altLang="en-US" dirty="0"/>
              <a:t>已不仅是一种总线，更是一种带有接口模块的互连体系。</a:t>
            </a:r>
            <a:endParaRPr lang="en-US" altLang="zh-CN" dirty="0"/>
          </a:p>
          <a:p>
            <a:r>
              <a:rPr lang="en-US" altLang="zh-CN" dirty="0"/>
              <a:t>AHB</a:t>
            </a:r>
            <a:r>
              <a:rPr lang="zh-CN" altLang="en-US" dirty="0"/>
              <a:t>（</a:t>
            </a:r>
            <a:r>
              <a:rPr lang="en-US" altLang="zh-CN" dirty="0"/>
              <a:t>Advanced High Performance Bus</a:t>
            </a:r>
            <a:r>
              <a:rPr lang="zh-CN" altLang="en-US" dirty="0"/>
              <a:t>）作高级高性能总线主要用于高性能模块</a:t>
            </a:r>
            <a:r>
              <a:rPr lang="en-US" altLang="zh-CN" dirty="0"/>
              <a:t>(</a:t>
            </a:r>
            <a:r>
              <a:rPr lang="zh-CN" altLang="en-US" dirty="0"/>
              <a:t>如</a:t>
            </a:r>
            <a:r>
              <a:rPr lang="en-US" altLang="zh-CN" dirty="0"/>
              <a:t>CPU</a:t>
            </a:r>
            <a:r>
              <a:rPr lang="zh-CN" altLang="en-US" dirty="0"/>
              <a:t>、</a:t>
            </a:r>
            <a:r>
              <a:rPr lang="en-US" altLang="zh-CN" dirty="0"/>
              <a:t>DMA</a:t>
            </a:r>
            <a:r>
              <a:rPr lang="zh-CN" altLang="en-US" dirty="0"/>
              <a:t>和</a:t>
            </a:r>
            <a:r>
              <a:rPr lang="en-US" altLang="zh-CN" dirty="0"/>
              <a:t>DSP</a:t>
            </a:r>
            <a:r>
              <a:rPr lang="zh-CN" altLang="en-US" dirty="0"/>
              <a:t>等</a:t>
            </a:r>
            <a:r>
              <a:rPr lang="en-US" altLang="zh-CN" dirty="0"/>
              <a:t>)</a:t>
            </a:r>
            <a:r>
              <a:rPr lang="zh-CN" altLang="en-US" dirty="0"/>
              <a:t>之间的连接，作为</a:t>
            </a:r>
            <a:r>
              <a:rPr lang="en-US" altLang="zh-CN" dirty="0"/>
              <a:t>SoC</a:t>
            </a:r>
            <a:r>
              <a:rPr lang="zh-CN" altLang="en-US" dirty="0"/>
              <a:t>的片上系统总线，它包括以下一些特性：单个时钟边沿操作；非三态的实现方式；支持突发传输；支持分段传输；支持多个主控制器；可配置</a:t>
            </a:r>
            <a:r>
              <a:rPr lang="en-US" altLang="zh-CN" dirty="0"/>
              <a:t>32</a:t>
            </a:r>
            <a:r>
              <a:rPr lang="zh-CN" altLang="en-US" dirty="0"/>
              <a:t>位</a:t>
            </a:r>
            <a:r>
              <a:rPr lang="en-US" altLang="zh-CN" dirty="0"/>
              <a:t>~128</a:t>
            </a:r>
            <a:r>
              <a:rPr lang="zh-CN" altLang="en-US" dirty="0"/>
              <a:t>位总线宽度；支持字节、半字和字的传输。</a:t>
            </a:r>
            <a:r>
              <a:rPr lang="en-US" altLang="zh-CN" dirty="0"/>
              <a:t>AHB </a:t>
            </a:r>
            <a:r>
              <a:rPr lang="zh-CN" altLang="en-US" dirty="0"/>
              <a:t>系统由主模块、从模块和基础结构</a:t>
            </a:r>
            <a:r>
              <a:rPr lang="en-US" altLang="zh-CN" dirty="0"/>
              <a:t>3</a:t>
            </a:r>
            <a:r>
              <a:rPr lang="zh-CN" altLang="en-US" dirty="0"/>
              <a:t>部分组成，整个</a:t>
            </a:r>
            <a:r>
              <a:rPr lang="en-US" altLang="zh-CN" dirty="0"/>
              <a:t>AHB</a:t>
            </a:r>
            <a:r>
              <a:rPr lang="zh-CN" altLang="en-US" dirty="0"/>
              <a:t>总线上的传输都由主模块发出，由从模块负责回应。基础结构则由仲裁器</a:t>
            </a:r>
            <a:r>
              <a:rPr lang="en-US" altLang="zh-CN" dirty="0"/>
              <a:t>(arbiter)</a:t>
            </a:r>
            <a:r>
              <a:rPr lang="zh-CN" altLang="en-US" dirty="0"/>
              <a:t>、主模块到从模块的多路器、从模块到主模块的多路器、译码器</a:t>
            </a:r>
            <a:r>
              <a:rPr lang="en-US" altLang="zh-CN" dirty="0"/>
              <a:t>(decoder)</a:t>
            </a:r>
            <a:r>
              <a:rPr lang="zh-CN" altLang="en-US" dirty="0"/>
              <a:t>、虚拟从模块</a:t>
            </a:r>
            <a:r>
              <a:rPr lang="en-US" altLang="zh-CN" dirty="0"/>
              <a:t>(dummy Slave)</a:t>
            </a:r>
            <a:r>
              <a:rPr lang="zh-CN" altLang="en-US" dirty="0"/>
              <a:t>、虚拟主模块</a:t>
            </a:r>
            <a:r>
              <a:rPr lang="en-US" altLang="zh-CN" dirty="0"/>
              <a:t>(dummy Master)</a:t>
            </a:r>
            <a:r>
              <a:rPr lang="zh-CN" altLang="en-US" dirty="0"/>
              <a:t>所组成。</a:t>
            </a:r>
          </a:p>
        </p:txBody>
      </p:sp>
    </p:spTree>
    <p:extLst>
      <p:ext uri="{BB962C8B-B14F-4D97-AF65-F5344CB8AC3E}">
        <p14:creationId xmlns:p14="http://schemas.microsoft.com/office/powerpoint/2010/main" val="26339476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APB</a:t>
            </a:r>
            <a:r>
              <a:rPr lang="zh-CN" altLang="en-US" dirty="0"/>
              <a:t>主要用于低带宽的周边外设之间的连接，例如</a:t>
            </a:r>
            <a:r>
              <a:rPr lang="en-US" altLang="zh-CN" dirty="0"/>
              <a:t>UART</a:t>
            </a:r>
            <a:r>
              <a:rPr lang="zh-CN" altLang="en-US" dirty="0"/>
              <a:t>、</a:t>
            </a:r>
            <a:r>
              <a:rPr lang="en-US" altLang="zh-CN" dirty="0"/>
              <a:t>1284</a:t>
            </a:r>
            <a:r>
              <a:rPr lang="zh-CN" altLang="en-US" dirty="0"/>
              <a:t>等，它的总线架构不像</a:t>
            </a:r>
            <a:r>
              <a:rPr lang="en-US" altLang="zh-CN" dirty="0"/>
              <a:t>AHB</a:t>
            </a:r>
            <a:r>
              <a:rPr lang="zh-CN" altLang="en-US" dirty="0"/>
              <a:t>支持多个主模块，在</a:t>
            </a:r>
            <a:r>
              <a:rPr lang="en-US" altLang="zh-CN" dirty="0"/>
              <a:t>APB</a:t>
            </a:r>
            <a:r>
              <a:rPr lang="zh-CN" altLang="en-US" dirty="0"/>
              <a:t>里面唯一的主模块就是</a:t>
            </a:r>
            <a:r>
              <a:rPr lang="en-US" altLang="zh-CN" dirty="0"/>
              <a:t>APB </a:t>
            </a:r>
            <a:r>
              <a:rPr lang="zh-CN" altLang="en-US" dirty="0"/>
              <a:t>桥。</a:t>
            </a:r>
            <a:endParaRPr lang="en-US" altLang="zh-CN" dirty="0"/>
          </a:p>
          <a:p>
            <a:r>
              <a:rPr lang="en-US" altLang="zh-CN" dirty="0"/>
              <a:t>APB</a:t>
            </a:r>
            <a:r>
              <a:rPr lang="zh-CN" altLang="en-US" dirty="0"/>
              <a:t>特性包括：两个时钟周期传输；无需等待周期和回应信号；控制逻辑简单，只有四个控制信号。</a:t>
            </a:r>
          </a:p>
          <a:p>
            <a:r>
              <a:rPr lang="en-US" altLang="zh-CN" dirty="0"/>
              <a:t>1)</a:t>
            </a:r>
            <a:r>
              <a:rPr lang="zh-CN" altLang="en-US" dirty="0"/>
              <a:t>系统初始化为</a:t>
            </a:r>
            <a:r>
              <a:rPr lang="en-US" altLang="zh-CN" dirty="0"/>
              <a:t>IDLE</a:t>
            </a:r>
            <a:r>
              <a:rPr lang="zh-CN" altLang="en-US" dirty="0"/>
              <a:t>状态，此时没有传输操作，也没有选中任何从模块。</a:t>
            </a:r>
            <a:endParaRPr lang="en-US" altLang="zh-CN" dirty="0"/>
          </a:p>
          <a:p>
            <a:r>
              <a:rPr lang="en-US" altLang="zh-CN" dirty="0"/>
              <a:t>2)</a:t>
            </a:r>
            <a:r>
              <a:rPr lang="zh-CN" altLang="en-US" dirty="0"/>
              <a:t>当有传输要进行时，</a:t>
            </a:r>
            <a:r>
              <a:rPr lang="en-US" altLang="zh-CN" dirty="0" err="1"/>
              <a:t>PSELx</a:t>
            </a:r>
            <a:r>
              <a:rPr lang="en-US" altLang="zh-CN" dirty="0"/>
              <a:t>=1</a:t>
            </a:r>
            <a:r>
              <a:rPr lang="zh-CN" altLang="en-US" dirty="0"/>
              <a:t>，</a:t>
            </a:r>
            <a:r>
              <a:rPr lang="en-US" altLang="zh-CN" b="1" dirty="0">
                <a:solidFill>
                  <a:srgbClr val="FF0000"/>
                </a:solidFill>
                <a:highlight>
                  <a:srgbClr val="FFFF00"/>
                </a:highlight>
              </a:rPr>
              <a:t>PENABLE</a:t>
            </a:r>
            <a:r>
              <a:rPr lang="en-US" altLang="zh-CN" dirty="0"/>
              <a:t>=0</a:t>
            </a:r>
            <a:r>
              <a:rPr lang="zh-CN" altLang="en-US" dirty="0"/>
              <a:t>，系统进入</a:t>
            </a:r>
            <a:r>
              <a:rPr lang="en-US" altLang="zh-CN" dirty="0"/>
              <a:t>SETUP</a:t>
            </a:r>
            <a:r>
              <a:rPr lang="zh-CN" altLang="en-US" dirty="0"/>
              <a:t>状态，并只会在</a:t>
            </a:r>
            <a:r>
              <a:rPr lang="en-US" altLang="zh-CN" dirty="0"/>
              <a:t>SETUP </a:t>
            </a:r>
            <a:r>
              <a:rPr lang="zh-CN" altLang="en-US" dirty="0"/>
              <a:t>状态停留一个周期。当</a:t>
            </a:r>
            <a:r>
              <a:rPr lang="en-US" altLang="zh-CN" dirty="0"/>
              <a:t>PCLK</a:t>
            </a:r>
            <a:r>
              <a:rPr lang="zh-CN" altLang="en-US" dirty="0"/>
              <a:t>的下一个上升沿时到来时，系统进入</a:t>
            </a:r>
            <a:r>
              <a:rPr lang="en-US" altLang="zh-CN" dirty="0"/>
              <a:t>ENABLE </a:t>
            </a:r>
            <a:r>
              <a:rPr lang="zh-CN" altLang="en-US" dirty="0"/>
              <a:t>状态。</a:t>
            </a:r>
          </a:p>
          <a:p>
            <a:r>
              <a:rPr lang="en-US" altLang="zh-CN" dirty="0"/>
              <a:t>3)</a:t>
            </a:r>
            <a:r>
              <a:rPr lang="zh-CN" altLang="en-US" dirty="0"/>
              <a:t>系统进入</a:t>
            </a:r>
            <a:r>
              <a:rPr lang="en-US" altLang="zh-CN" dirty="0"/>
              <a:t>ENABLE</a:t>
            </a:r>
            <a:r>
              <a:rPr lang="zh-CN" altLang="en-US" dirty="0"/>
              <a:t>状态时，维持之前在</a:t>
            </a:r>
            <a:r>
              <a:rPr lang="en-US" altLang="zh-CN" dirty="0"/>
              <a:t>SETUP </a:t>
            </a:r>
            <a:r>
              <a:rPr lang="zh-CN" altLang="en-US" dirty="0"/>
              <a:t>状态的</a:t>
            </a:r>
            <a:r>
              <a:rPr lang="en-US" altLang="zh-CN" b="1" dirty="0">
                <a:solidFill>
                  <a:srgbClr val="FF0000"/>
                </a:solidFill>
                <a:highlight>
                  <a:srgbClr val="FFFF00"/>
                </a:highlight>
              </a:rPr>
              <a:t>PADDR</a:t>
            </a:r>
            <a:r>
              <a:rPr lang="zh-CN" altLang="en-US" dirty="0"/>
              <a:t>、</a:t>
            </a:r>
            <a:r>
              <a:rPr lang="en-US" altLang="zh-CN" b="1" dirty="0">
                <a:solidFill>
                  <a:srgbClr val="FF0000"/>
                </a:solidFill>
                <a:highlight>
                  <a:srgbClr val="FFFF00"/>
                </a:highlight>
              </a:rPr>
              <a:t>PSEL</a:t>
            </a:r>
            <a:r>
              <a:rPr lang="zh-CN" altLang="en-US" dirty="0"/>
              <a:t>、</a:t>
            </a:r>
            <a:r>
              <a:rPr lang="en-US" altLang="zh-CN" b="1" dirty="0">
                <a:solidFill>
                  <a:srgbClr val="FF0000"/>
                </a:solidFill>
                <a:highlight>
                  <a:srgbClr val="FFFF00"/>
                </a:highlight>
              </a:rPr>
              <a:t>PWRITE</a:t>
            </a:r>
            <a:r>
              <a:rPr lang="zh-CN" altLang="en-US" dirty="0"/>
              <a:t>不变，并将</a:t>
            </a:r>
            <a:r>
              <a:rPr lang="en-US" altLang="zh-CN" dirty="0"/>
              <a:t>PENABLE</a:t>
            </a:r>
            <a:r>
              <a:rPr lang="zh-CN" altLang="en-US" dirty="0"/>
              <a:t>置为</a:t>
            </a:r>
            <a:r>
              <a:rPr lang="en-US" altLang="zh-CN" dirty="0"/>
              <a:t>1</a:t>
            </a:r>
            <a:r>
              <a:rPr lang="zh-CN" altLang="en-US" dirty="0"/>
              <a:t>。传输也只会在</a:t>
            </a:r>
            <a:r>
              <a:rPr lang="en-US" altLang="zh-CN" dirty="0"/>
              <a:t>ENABLE</a:t>
            </a:r>
            <a:r>
              <a:rPr lang="zh-CN" altLang="en-US" dirty="0"/>
              <a:t>状态维持一个周期，在经过</a:t>
            </a:r>
            <a:r>
              <a:rPr lang="en-US" altLang="zh-CN" dirty="0"/>
              <a:t>SETUP</a:t>
            </a:r>
            <a:r>
              <a:rPr lang="zh-CN" altLang="en-US" dirty="0"/>
              <a:t>与</a:t>
            </a:r>
            <a:r>
              <a:rPr lang="en-US" altLang="zh-CN" dirty="0"/>
              <a:t>ENABLE</a:t>
            </a:r>
            <a:r>
              <a:rPr lang="zh-CN" altLang="en-US" dirty="0"/>
              <a:t>状态之后就已完成。之后如果没有传输要进行，就进入</a:t>
            </a:r>
            <a:r>
              <a:rPr lang="en-US" altLang="zh-CN" dirty="0"/>
              <a:t>IDLE</a:t>
            </a:r>
            <a:r>
              <a:rPr lang="zh-CN" altLang="en-US" dirty="0"/>
              <a:t>状态等待；如果有连续的传输，则进入</a:t>
            </a:r>
            <a:r>
              <a:rPr lang="en-US" altLang="zh-CN" dirty="0"/>
              <a:t>SETUP</a:t>
            </a:r>
            <a:r>
              <a:rPr lang="zh-CN" altLang="en-US" dirty="0"/>
              <a:t>状态。</a:t>
            </a:r>
          </a:p>
        </p:txBody>
      </p:sp>
    </p:spTree>
    <p:extLst>
      <p:ext uri="{BB962C8B-B14F-4D97-AF65-F5344CB8AC3E}">
        <p14:creationId xmlns:p14="http://schemas.microsoft.com/office/powerpoint/2010/main" val="11950306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B7BCFAD-14EA-4FCB-80B4-21D0093EF9E8}"/>
              </a:ext>
            </a:extLst>
          </p:cNvPr>
          <p:cNvPicPr>
            <a:picLocks noChangeAspect="1"/>
          </p:cNvPicPr>
          <p:nvPr/>
        </p:nvPicPr>
        <p:blipFill>
          <a:blip r:embed="rId2"/>
          <a:stretch>
            <a:fillRect/>
          </a:stretch>
        </p:blipFill>
        <p:spPr>
          <a:xfrm>
            <a:off x="0" y="364362"/>
            <a:ext cx="9144000" cy="6129275"/>
          </a:xfrm>
          <a:prstGeom prst="rect">
            <a:avLst/>
          </a:prstGeom>
        </p:spPr>
      </p:pic>
    </p:spTree>
    <p:extLst>
      <p:ext uri="{BB962C8B-B14F-4D97-AF65-F5344CB8AC3E}">
        <p14:creationId xmlns:p14="http://schemas.microsoft.com/office/powerpoint/2010/main" val="9526638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2233A846-889D-49A2-B468-545CB23408AB}"/>
              </a:ext>
            </a:extLst>
          </p:cNvPr>
          <p:cNvPicPr>
            <a:picLocks noChangeAspect="1"/>
          </p:cNvPicPr>
          <p:nvPr/>
        </p:nvPicPr>
        <p:blipFill>
          <a:blip r:embed="rId2"/>
          <a:stretch>
            <a:fillRect/>
          </a:stretch>
        </p:blipFill>
        <p:spPr>
          <a:xfrm>
            <a:off x="0" y="12140"/>
            <a:ext cx="9144000" cy="6833719"/>
          </a:xfrm>
          <a:prstGeom prst="rect">
            <a:avLst/>
          </a:prstGeom>
        </p:spPr>
      </p:pic>
    </p:spTree>
    <p:extLst>
      <p:ext uri="{BB962C8B-B14F-4D97-AF65-F5344CB8AC3E}">
        <p14:creationId xmlns:p14="http://schemas.microsoft.com/office/powerpoint/2010/main" val="1293588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总线接口</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en-US" altLang="zh-CN" dirty="0"/>
              <a:t>Cortex-M3 </a:t>
            </a:r>
            <a:r>
              <a:rPr lang="zh-CN" altLang="en-US" dirty="0"/>
              <a:t>处理器的总线接口是基于</a:t>
            </a:r>
            <a:r>
              <a:rPr lang="en-US" altLang="zh-CN" dirty="0"/>
              <a:t>AHB‐Lite </a:t>
            </a:r>
            <a:r>
              <a:rPr lang="zh-CN" altLang="en-US" dirty="0"/>
              <a:t>和</a:t>
            </a:r>
            <a:r>
              <a:rPr lang="en-US" altLang="zh-CN" dirty="0"/>
              <a:t>APB </a:t>
            </a:r>
            <a:r>
              <a:rPr lang="zh-CN" altLang="en-US" dirty="0"/>
              <a:t>协议的。</a:t>
            </a:r>
          </a:p>
          <a:p>
            <a:r>
              <a:rPr lang="en-US" altLang="zh-CN" dirty="0"/>
              <a:t>I-Code </a:t>
            </a:r>
            <a:r>
              <a:rPr lang="zh-CN" altLang="en-US" dirty="0"/>
              <a:t>总线</a:t>
            </a:r>
          </a:p>
          <a:p>
            <a:pPr lvl="1"/>
            <a:r>
              <a:rPr lang="en-US" altLang="zh-CN" dirty="0"/>
              <a:t>I‐Code </a:t>
            </a:r>
            <a:r>
              <a:rPr lang="zh-CN" altLang="en-US" dirty="0"/>
              <a:t>总线是一条基于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0x0000_0000 –0x1FFF_FFFF </a:t>
            </a:r>
            <a:r>
              <a:rPr lang="zh-CN" altLang="en-US" dirty="0"/>
              <a:t>之间的取指操作。取指以字的长度执行，即使是对于</a:t>
            </a:r>
            <a:r>
              <a:rPr lang="en-US" altLang="zh-CN" dirty="0"/>
              <a:t>16 </a:t>
            </a:r>
            <a:r>
              <a:rPr lang="zh-CN" altLang="en-US" dirty="0"/>
              <a:t>位指令也如此。因此</a:t>
            </a:r>
            <a:r>
              <a:rPr lang="en-US" altLang="zh-CN" dirty="0"/>
              <a:t>CPU </a:t>
            </a:r>
            <a:r>
              <a:rPr lang="zh-CN" altLang="en-US" dirty="0"/>
              <a:t>内核可以一次取出两条</a:t>
            </a:r>
            <a:r>
              <a:rPr lang="en-US" altLang="zh-CN" dirty="0"/>
              <a:t>16 </a:t>
            </a:r>
            <a:r>
              <a:rPr lang="zh-CN" altLang="en-US" dirty="0"/>
              <a:t>位</a:t>
            </a:r>
            <a:r>
              <a:rPr lang="en-US" altLang="zh-CN" dirty="0"/>
              <a:t>Thumb </a:t>
            </a:r>
            <a:r>
              <a:rPr lang="zh-CN" altLang="en-US" dirty="0"/>
              <a:t>指令。</a:t>
            </a:r>
          </a:p>
          <a:p>
            <a:r>
              <a:rPr lang="en-US" altLang="zh-CN" dirty="0"/>
              <a:t>D-Code </a:t>
            </a:r>
            <a:r>
              <a:rPr lang="zh-CN" altLang="en-US" dirty="0"/>
              <a:t>总线</a:t>
            </a:r>
          </a:p>
          <a:p>
            <a:pPr lvl="1"/>
            <a:r>
              <a:rPr lang="en-US" altLang="zh-CN" dirty="0"/>
              <a:t>D‐Code </a:t>
            </a:r>
            <a:r>
              <a:rPr lang="zh-CN" altLang="en-US" dirty="0"/>
              <a:t>总线也是一条基于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0x0000_0000 –0x1FFF_FFFF </a:t>
            </a:r>
            <a:r>
              <a:rPr lang="zh-CN" altLang="en-US" dirty="0"/>
              <a:t>之间的数据访问操作。尽管</a:t>
            </a:r>
            <a:r>
              <a:rPr lang="en-US" altLang="zh-CN" dirty="0"/>
              <a:t>CM3 </a:t>
            </a:r>
            <a:r>
              <a:rPr lang="zh-CN" altLang="en-US" dirty="0"/>
              <a:t>支持非对齐访问，但你绝不会在该总线上看到任何非对齐的地址，这是因为处理器的总线接口会把非对齐的数据传送都转换成对齐的数据传送。因此，连接到</a:t>
            </a:r>
            <a:r>
              <a:rPr lang="en-US" altLang="zh-CN" dirty="0"/>
              <a:t>D‐Code </a:t>
            </a:r>
            <a:r>
              <a:rPr lang="zh-CN" altLang="en-US" dirty="0"/>
              <a:t>总线上的任何设备都只需支持</a:t>
            </a:r>
            <a:r>
              <a:rPr lang="en-US" altLang="zh-CN" dirty="0"/>
              <a:t>AHB‐Lite </a:t>
            </a:r>
            <a:r>
              <a:rPr lang="zh-CN" altLang="en-US" dirty="0"/>
              <a:t>的对齐访问，不需要支持非对齐访问。</a:t>
            </a:r>
          </a:p>
          <a:p>
            <a:r>
              <a:rPr lang="zh-CN" altLang="en-US" dirty="0"/>
              <a:t>系统总线</a:t>
            </a:r>
          </a:p>
          <a:p>
            <a:pPr lvl="1"/>
            <a:r>
              <a:rPr lang="zh-CN" altLang="en-US" dirty="0"/>
              <a:t>系统总线也是一条基于</a:t>
            </a:r>
            <a:r>
              <a:rPr lang="en-US" altLang="zh-CN" dirty="0"/>
              <a:t>AHB‐Lite </a:t>
            </a:r>
            <a:r>
              <a:rPr lang="zh-CN" altLang="en-US" dirty="0"/>
              <a:t>总线协议的</a:t>
            </a:r>
            <a:r>
              <a:rPr lang="en-US" altLang="zh-CN" dirty="0"/>
              <a:t>32 </a:t>
            </a:r>
            <a:r>
              <a:rPr lang="zh-CN" altLang="en-US" dirty="0"/>
              <a:t>位总线，负责在</a:t>
            </a:r>
            <a:r>
              <a:rPr lang="en-US" altLang="zh-CN" dirty="0"/>
              <a:t>0x2000_0000 –0xDFFF_FFFF </a:t>
            </a:r>
            <a:r>
              <a:rPr lang="zh-CN" altLang="en-US" dirty="0"/>
              <a:t>和</a:t>
            </a:r>
            <a:r>
              <a:rPr lang="en-US" altLang="zh-CN" dirty="0"/>
              <a:t>0xE010_0000 – 0xFFFF_FFFF </a:t>
            </a:r>
            <a:r>
              <a:rPr lang="zh-CN" altLang="en-US" dirty="0"/>
              <a:t>之间的所有数据传送，取指和数据访问都算上。和</a:t>
            </a:r>
            <a:r>
              <a:rPr lang="en-US" altLang="zh-CN" dirty="0"/>
              <a:t>D‐Code </a:t>
            </a:r>
            <a:r>
              <a:rPr lang="zh-CN" altLang="en-US" dirty="0"/>
              <a:t>总线一样，所有的数据传送都是对齐的。</a:t>
            </a:r>
          </a:p>
          <a:p>
            <a:r>
              <a:rPr lang="zh-CN" altLang="en-US" dirty="0"/>
              <a:t>外部私有外设总线</a:t>
            </a:r>
          </a:p>
          <a:p>
            <a:pPr lvl="1"/>
            <a:r>
              <a:rPr lang="zh-CN" altLang="en-US" dirty="0"/>
              <a:t>这是一条基于</a:t>
            </a:r>
            <a:r>
              <a:rPr lang="en-US" altLang="zh-CN" dirty="0"/>
              <a:t>APB </a:t>
            </a:r>
            <a:r>
              <a:rPr lang="zh-CN" altLang="en-US" dirty="0"/>
              <a:t>总线协议的</a:t>
            </a:r>
            <a:r>
              <a:rPr lang="en-US" altLang="zh-CN" dirty="0"/>
              <a:t>32 </a:t>
            </a:r>
            <a:r>
              <a:rPr lang="zh-CN" altLang="en-US" dirty="0"/>
              <a:t>位总线。此总线来负责</a:t>
            </a:r>
            <a:r>
              <a:rPr lang="en-US" altLang="zh-CN" dirty="0"/>
              <a:t>0xE004_0000 – 0xE00F_FFFF </a:t>
            </a:r>
            <a:r>
              <a:rPr lang="zh-CN" altLang="en-US" dirty="0"/>
              <a:t>之间的私有外设访问。但是，由于此</a:t>
            </a:r>
            <a:r>
              <a:rPr lang="en-US" altLang="zh-CN" dirty="0"/>
              <a:t>APB </a:t>
            </a:r>
            <a:r>
              <a:rPr lang="zh-CN" altLang="en-US" dirty="0"/>
              <a:t>存储空间的一部分已经被</a:t>
            </a:r>
            <a:r>
              <a:rPr lang="en-US" altLang="zh-CN" dirty="0"/>
              <a:t>TPIU</a:t>
            </a:r>
            <a:r>
              <a:rPr lang="zh-CN" altLang="en-US" dirty="0"/>
              <a:t>、</a:t>
            </a:r>
            <a:r>
              <a:rPr lang="en-US" altLang="zh-CN" dirty="0"/>
              <a:t>ETM </a:t>
            </a:r>
            <a:r>
              <a:rPr lang="zh-CN" altLang="en-US" dirty="0"/>
              <a:t>以及</a:t>
            </a:r>
            <a:r>
              <a:rPr lang="en-US" altLang="zh-CN" dirty="0"/>
              <a:t>ROM </a:t>
            </a:r>
            <a:r>
              <a:rPr lang="zh-CN" altLang="en-US" dirty="0"/>
              <a:t>表用掉了，就只留下了</a:t>
            </a:r>
            <a:r>
              <a:rPr lang="en-US" altLang="zh-CN" dirty="0"/>
              <a:t>0xE004_2000‐E00F_F000 </a:t>
            </a:r>
            <a:r>
              <a:rPr lang="zh-CN" altLang="en-US" dirty="0"/>
              <a:t>这个区间用于配接附加的（私有）外设。</a:t>
            </a:r>
          </a:p>
          <a:p>
            <a:r>
              <a:rPr lang="zh-CN" altLang="en-US" dirty="0"/>
              <a:t>调试访问端口总线</a:t>
            </a:r>
          </a:p>
          <a:p>
            <a:pPr lvl="1"/>
            <a:r>
              <a:rPr lang="zh-CN" altLang="en-US" dirty="0"/>
              <a:t>调试访问端口总线接口是一条基于“增强型</a:t>
            </a:r>
            <a:r>
              <a:rPr lang="en-US" altLang="zh-CN" dirty="0"/>
              <a:t>APB </a:t>
            </a:r>
            <a:r>
              <a:rPr lang="zh-CN" altLang="en-US" dirty="0"/>
              <a:t>规格”的</a:t>
            </a:r>
            <a:r>
              <a:rPr lang="en-US" altLang="zh-CN" dirty="0"/>
              <a:t>32 </a:t>
            </a:r>
            <a:r>
              <a:rPr lang="zh-CN" altLang="en-US" dirty="0"/>
              <a:t>位总线，它专用于挂接调试接口，例如</a:t>
            </a:r>
            <a:r>
              <a:rPr lang="en-US" altLang="zh-CN" dirty="0"/>
              <a:t>SWJ‐DP </a:t>
            </a:r>
            <a:r>
              <a:rPr lang="zh-CN" altLang="en-US" dirty="0"/>
              <a:t>和</a:t>
            </a:r>
            <a:r>
              <a:rPr lang="en-US" altLang="zh-CN" dirty="0"/>
              <a:t>SW‐DP</a:t>
            </a:r>
            <a:r>
              <a:rPr lang="zh-CN" altLang="en-US" dirty="0"/>
              <a:t>。</a:t>
            </a:r>
          </a:p>
        </p:txBody>
      </p:sp>
    </p:spTree>
    <p:extLst>
      <p:ext uri="{BB962C8B-B14F-4D97-AF65-F5344CB8AC3E}">
        <p14:creationId xmlns:p14="http://schemas.microsoft.com/office/powerpoint/2010/main" val="28637906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endParaRPr lang="en-US" altLang="zh-CN" dirty="0"/>
          </a:p>
        </p:txBody>
      </p:sp>
    </p:spTree>
    <p:extLst>
      <p:ext uri="{BB962C8B-B14F-4D97-AF65-F5344CB8AC3E}">
        <p14:creationId xmlns:p14="http://schemas.microsoft.com/office/powerpoint/2010/main" val="225469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052D7DC4-0920-4C17-B31B-AC53AC55A20A}"/>
              </a:ext>
            </a:extLst>
          </p:cNvPr>
          <p:cNvPicPr>
            <a:picLocks noChangeAspect="1"/>
          </p:cNvPicPr>
          <p:nvPr/>
        </p:nvPicPr>
        <p:blipFill>
          <a:blip r:embed="rId2"/>
          <a:stretch>
            <a:fillRect/>
          </a:stretch>
        </p:blipFill>
        <p:spPr>
          <a:xfrm>
            <a:off x="0" y="172490"/>
            <a:ext cx="9144000" cy="6513020"/>
          </a:xfrm>
          <a:prstGeom prst="rect">
            <a:avLst/>
          </a:prstGeom>
        </p:spPr>
      </p:pic>
    </p:spTree>
    <p:extLst>
      <p:ext uri="{BB962C8B-B14F-4D97-AF65-F5344CB8AC3E}">
        <p14:creationId xmlns:p14="http://schemas.microsoft.com/office/powerpoint/2010/main" val="21118315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a:t>
            </a:r>
            <a:r>
              <a:rPr lang="en-US" altLang="zh-CN" dirty="0"/>
              <a:t>Faults </a:t>
            </a:r>
            <a:r>
              <a:rPr lang="zh-CN" altLang="en-US" dirty="0"/>
              <a:t>可分为以下几类：</a:t>
            </a:r>
          </a:p>
          <a:p>
            <a:pPr lvl="1"/>
            <a:r>
              <a:rPr lang="zh-CN" altLang="en-US" dirty="0"/>
              <a:t>总线 </a:t>
            </a:r>
            <a:r>
              <a:rPr lang="en-US" altLang="zh-CN" dirty="0"/>
              <a:t>faults</a:t>
            </a:r>
          </a:p>
          <a:p>
            <a:pPr lvl="1"/>
            <a:r>
              <a:rPr lang="zh-CN" altLang="en-US" dirty="0"/>
              <a:t>存储器管理 </a:t>
            </a:r>
            <a:r>
              <a:rPr lang="en-US" altLang="zh-CN" dirty="0"/>
              <a:t>faults</a:t>
            </a:r>
          </a:p>
          <a:p>
            <a:pPr lvl="1"/>
            <a:r>
              <a:rPr lang="zh-CN" altLang="en-US" dirty="0"/>
              <a:t>用法 </a:t>
            </a:r>
            <a:r>
              <a:rPr lang="en-US" altLang="zh-CN" dirty="0"/>
              <a:t>faults</a:t>
            </a:r>
          </a:p>
          <a:p>
            <a:pPr lvl="1"/>
            <a:r>
              <a:rPr lang="zh-CN" altLang="en-US" dirty="0"/>
              <a:t>硬 </a:t>
            </a:r>
            <a:r>
              <a:rPr lang="en-US" altLang="zh-CN" dirty="0"/>
              <a:t>fault</a:t>
            </a:r>
            <a:endParaRPr lang="zh-CN" altLang="en-US" dirty="0"/>
          </a:p>
        </p:txBody>
      </p:sp>
    </p:spTree>
    <p:extLst>
      <p:ext uri="{BB962C8B-B14F-4D97-AF65-F5344CB8AC3E}">
        <p14:creationId xmlns:p14="http://schemas.microsoft.com/office/powerpoint/2010/main" val="4104141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总线 </a:t>
            </a:r>
            <a:r>
              <a:rPr lang="en-US" altLang="zh-CN" dirty="0"/>
              <a:t>faults</a:t>
            </a:r>
          </a:p>
          <a:p>
            <a:pPr lvl="2"/>
            <a:r>
              <a:rPr lang="en-US" altLang="zh-CN" dirty="0"/>
              <a:t>AHB </a:t>
            </a:r>
            <a:r>
              <a:rPr lang="zh-CN" altLang="en-US" dirty="0"/>
              <a:t>企图访问无效的存储器 </a:t>
            </a:r>
            <a:r>
              <a:rPr lang="en-US" altLang="zh-CN" dirty="0"/>
              <a:t>region</a:t>
            </a:r>
            <a:r>
              <a:rPr lang="zh-CN" altLang="en-US" dirty="0"/>
              <a:t>。常见于访问的地址没有相对应的存储器。</a:t>
            </a:r>
          </a:p>
          <a:p>
            <a:pPr lvl="2"/>
            <a:r>
              <a:rPr lang="zh-CN" altLang="en-US" dirty="0"/>
              <a:t>设备还没有作好传送数据的准备。比如，在尚未初始化</a:t>
            </a:r>
            <a:r>
              <a:rPr lang="en-US" altLang="zh-CN" dirty="0"/>
              <a:t>SDRAM </a:t>
            </a:r>
            <a:r>
              <a:rPr lang="zh-CN" altLang="en-US" dirty="0"/>
              <a:t>控制器的时候试图访问</a:t>
            </a:r>
            <a:r>
              <a:rPr lang="en-US" altLang="zh-CN" dirty="0"/>
              <a:t>SDRAM</a:t>
            </a:r>
            <a:r>
              <a:rPr lang="zh-CN" altLang="en-US" dirty="0"/>
              <a:t>。</a:t>
            </a:r>
          </a:p>
          <a:p>
            <a:pPr lvl="2"/>
            <a:r>
              <a:rPr lang="zh-CN" altLang="en-US" dirty="0"/>
              <a:t>在企图启动一次数据传送时，传送的尺寸不能为目标设备所支持。例如，某设备只接受字型数据，却试图送给它字节型数据。</a:t>
            </a:r>
          </a:p>
          <a:p>
            <a:pPr lvl="2"/>
            <a:r>
              <a:rPr lang="zh-CN" altLang="en-US" dirty="0"/>
              <a:t>因为某些原因，设备不能接受数据传送。例如，某些设备只有在特权级下才允许访问，可当前却是用户级。</a:t>
            </a:r>
            <a:endParaRPr lang="en-US" altLang="zh-CN" dirty="0"/>
          </a:p>
        </p:txBody>
      </p:sp>
      <p:pic>
        <p:nvPicPr>
          <p:cNvPr id="4" name="图片 3">
            <a:extLst>
              <a:ext uri="{FF2B5EF4-FFF2-40B4-BE49-F238E27FC236}">
                <a16:creationId xmlns:a16="http://schemas.microsoft.com/office/drawing/2014/main" id="{5C02BA32-EEF4-444B-A453-8EA88603FB53}"/>
              </a:ext>
            </a:extLst>
          </p:cNvPr>
          <p:cNvPicPr>
            <a:picLocks noChangeAspect="1"/>
          </p:cNvPicPr>
          <p:nvPr/>
        </p:nvPicPr>
        <p:blipFill>
          <a:blip r:embed="rId2"/>
          <a:stretch>
            <a:fillRect/>
          </a:stretch>
        </p:blipFill>
        <p:spPr>
          <a:xfrm>
            <a:off x="1612461" y="4695199"/>
            <a:ext cx="5964795" cy="2162801"/>
          </a:xfrm>
          <a:prstGeom prst="rect">
            <a:avLst/>
          </a:prstGeom>
        </p:spPr>
      </p:pic>
    </p:spTree>
    <p:extLst>
      <p:ext uri="{BB962C8B-B14F-4D97-AF65-F5344CB8AC3E}">
        <p14:creationId xmlns:p14="http://schemas.microsoft.com/office/powerpoint/2010/main" val="23437801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总线 </a:t>
            </a:r>
            <a:r>
              <a:rPr lang="en-US" altLang="zh-CN" dirty="0"/>
              <a:t>faults</a:t>
            </a:r>
          </a:p>
          <a:p>
            <a:pPr lvl="2"/>
            <a:r>
              <a:rPr lang="zh-CN" altLang="en-US" dirty="0"/>
              <a:t>在不精确的总线</a:t>
            </a:r>
            <a:r>
              <a:rPr lang="en-US" altLang="zh-CN" dirty="0"/>
              <a:t>faults </a:t>
            </a:r>
            <a:r>
              <a:rPr lang="zh-CN" altLang="en-US" dirty="0"/>
              <a:t>中，导致此</a:t>
            </a:r>
            <a:r>
              <a:rPr lang="en-US" altLang="zh-CN" dirty="0"/>
              <a:t>fault </a:t>
            </a:r>
            <a:r>
              <a:rPr lang="zh-CN" altLang="en-US" dirty="0"/>
              <a:t>的指令早已完成了。</a:t>
            </a:r>
            <a:endParaRPr lang="en-US" altLang="zh-CN" dirty="0"/>
          </a:p>
          <a:p>
            <a:pPr lvl="3"/>
            <a:r>
              <a:rPr lang="zh-CN" altLang="en-US" dirty="0"/>
              <a:t>例如，缓冲区写入。启动缓冲区写入的指令不知何时已经执行了，但是写到中途时才触发总线</a:t>
            </a:r>
            <a:r>
              <a:rPr lang="en-US" altLang="zh-CN" dirty="0"/>
              <a:t>fault</a:t>
            </a:r>
            <a:r>
              <a:rPr lang="zh-CN" altLang="en-US" dirty="0"/>
              <a:t>。可见，这个操作是在若干个时钟周期前执行的，而且不能确定是具体几个周期之前，也没有记录这期间的程序跳转动作，因此无法确认“肇事者”，故而是不精确的。</a:t>
            </a:r>
            <a:endParaRPr lang="en-US" altLang="zh-CN" dirty="0"/>
          </a:p>
          <a:p>
            <a:pPr lvl="2"/>
            <a:r>
              <a:rPr lang="zh-CN" altLang="en-US" dirty="0"/>
              <a:t>精确的总线</a:t>
            </a:r>
            <a:r>
              <a:rPr lang="en-US" altLang="zh-CN" dirty="0"/>
              <a:t>fault </a:t>
            </a:r>
            <a:r>
              <a:rPr lang="zh-CN" altLang="en-US" dirty="0"/>
              <a:t>则不同，它是被最后一个完成的操作触发的。例如，一个存储器读取导致的</a:t>
            </a:r>
            <a:r>
              <a:rPr lang="en-US" altLang="zh-CN" dirty="0"/>
              <a:t>fault </a:t>
            </a:r>
            <a:r>
              <a:rPr lang="zh-CN" altLang="en-US" dirty="0"/>
              <a:t>总是精确的，因为该指令必须等全部读完时才算执行完成。这样，任何在读取过程中发生的</a:t>
            </a:r>
            <a:r>
              <a:rPr lang="en-US" altLang="zh-CN" dirty="0"/>
              <a:t>fault </a:t>
            </a:r>
            <a:r>
              <a:rPr lang="zh-CN" altLang="en-US" dirty="0"/>
              <a:t>总能落在该指令的头上。</a:t>
            </a:r>
          </a:p>
          <a:p>
            <a:pPr lvl="2"/>
            <a:r>
              <a:rPr lang="zh-CN" altLang="en-US" dirty="0"/>
              <a:t>由取指和堆栈操作产生的</a:t>
            </a:r>
            <a:r>
              <a:rPr lang="en-US" altLang="zh-CN" dirty="0"/>
              <a:t>fault </a:t>
            </a:r>
            <a:r>
              <a:rPr lang="zh-CN" altLang="en-US" dirty="0"/>
              <a:t>总是精确的。</a:t>
            </a:r>
            <a:endParaRPr lang="en-US" altLang="zh-CN" dirty="0"/>
          </a:p>
        </p:txBody>
      </p:sp>
    </p:spTree>
    <p:extLst>
      <p:ext uri="{BB962C8B-B14F-4D97-AF65-F5344CB8AC3E}">
        <p14:creationId xmlns:p14="http://schemas.microsoft.com/office/powerpoint/2010/main" val="27018779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20000"/>
          </a:bodyPr>
          <a:lstStyle/>
          <a:p>
            <a:pPr lvl="1"/>
            <a:r>
              <a:rPr lang="zh-CN" altLang="en-US" dirty="0"/>
              <a:t>存储器管理</a:t>
            </a:r>
            <a:r>
              <a:rPr lang="en-US" altLang="zh-CN" dirty="0"/>
              <a:t>faults</a:t>
            </a:r>
          </a:p>
          <a:p>
            <a:pPr lvl="2"/>
            <a:r>
              <a:rPr lang="zh-CN" altLang="en-US" dirty="0"/>
              <a:t>存储器管理</a:t>
            </a:r>
            <a:r>
              <a:rPr lang="en-US" altLang="zh-CN" dirty="0"/>
              <a:t>faults </a:t>
            </a:r>
            <a:r>
              <a:rPr lang="zh-CN" altLang="en-US" dirty="0"/>
              <a:t>多与</a:t>
            </a:r>
            <a:r>
              <a:rPr lang="en-US" altLang="zh-CN" dirty="0"/>
              <a:t>MPU</a:t>
            </a:r>
            <a:r>
              <a:rPr lang="zh-CN" altLang="en-US" dirty="0"/>
              <a:t>有关，其诱因常常是某次访问触犯了</a:t>
            </a:r>
            <a:r>
              <a:rPr lang="en-US" altLang="zh-CN" dirty="0"/>
              <a:t>MPU</a:t>
            </a:r>
            <a:r>
              <a:rPr lang="zh-CN" altLang="en-US" dirty="0"/>
              <a:t>设置的保护策略。另外，某些非法访问，例如，在不可执行的存储器区域试图取指，也会触发一个</a:t>
            </a:r>
            <a:r>
              <a:rPr lang="en-US" altLang="zh-CN" dirty="0" err="1"/>
              <a:t>MemManage</a:t>
            </a:r>
            <a:r>
              <a:rPr lang="en-US" altLang="zh-CN" dirty="0"/>
              <a:t> fault</a:t>
            </a:r>
            <a:r>
              <a:rPr lang="zh-CN" altLang="en-US" dirty="0"/>
              <a:t>，而且即使没有</a:t>
            </a:r>
            <a:r>
              <a:rPr lang="en-US" altLang="zh-CN" dirty="0"/>
              <a:t>MPU </a:t>
            </a:r>
            <a:r>
              <a:rPr lang="zh-CN" altLang="en-US" dirty="0"/>
              <a:t>也会触发。</a:t>
            </a:r>
          </a:p>
          <a:p>
            <a:pPr lvl="2"/>
            <a:r>
              <a:rPr lang="en-US" altLang="zh-CN" dirty="0" err="1"/>
              <a:t>MemManage</a:t>
            </a:r>
            <a:r>
              <a:rPr lang="en-US" altLang="zh-CN" dirty="0"/>
              <a:t> faults </a:t>
            </a:r>
            <a:r>
              <a:rPr lang="zh-CN" altLang="en-US" dirty="0"/>
              <a:t>的常见诱因如下所示：</a:t>
            </a:r>
          </a:p>
          <a:p>
            <a:pPr lvl="3"/>
            <a:r>
              <a:rPr lang="zh-CN" altLang="en-US" dirty="0"/>
              <a:t>访问了 </a:t>
            </a:r>
            <a:r>
              <a:rPr lang="en-US" altLang="zh-CN" dirty="0"/>
              <a:t>MPU </a:t>
            </a:r>
            <a:r>
              <a:rPr lang="zh-CN" altLang="en-US" dirty="0"/>
              <a:t>设置区域覆盖范围之外的地址</a:t>
            </a:r>
          </a:p>
          <a:p>
            <a:pPr lvl="3"/>
            <a:r>
              <a:rPr lang="zh-CN" altLang="en-US" dirty="0"/>
              <a:t>往只读 </a:t>
            </a:r>
            <a:r>
              <a:rPr lang="en-US" altLang="zh-CN" dirty="0"/>
              <a:t>region </a:t>
            </a:r>
            <a:r>
              <a:rPr lang="zh-CN" altLang="en-US" dirty="0"/>
              <a:t>写数据</a:t>
            </a:r>
          </a:p>
          <a:p>
            <a:pPr lvl="3"/>
            <a:r>
              <a:rPr lang="zh-CN" altLang="en-US" dirty="0"/>
              <a:t>用户级下访问了只允许在特权级下访问的地址</a:t>
            </a:r>
          </a:p>
          <a:p>
            <a:pPr lvl="2"/>
            <a:r>
              <a:rPr lang="zh-CN" altLang="en-US" dirty="0"/>
              <a:t>在</a:t>
            </a:r>
            <a:r>
              <a:rPr lang="en-US" altLang="zh-CN" dirty="0" err="1"/>
              <a:t>MemManage</a:t>
            </a:r>
            <a:r>
              <a:rPr lang="en-US" altLang="zh-CN" dirty="0"/>
              <a:t> fault </a:t>
            </a:r>
            <a:r>
              <a:rPr lang="zh-CN" altLang="en-US" dirty="0"/>
              <a:t>发生后，如果其服务例程是使能的，则执行服务例程。</a:t>
            </a:r>
            <a:endParaRPr lang="en-US" altLang="zh-CN" dirty="0"/>
          </a:p>
          <a:p>
            <a:pPr lvl="2"/>
            <a:r>
              <a:rPr lang="zh-CN" altLang="en-US" dirty="0"/>
              <a:t>如果同时还发生了其它高优先级异常，则优先处理这些高优先级的异常，</a:t>
            </a:r>
            <a:r>
              <a:rPr lang="en-US" altLang="zh-CN" dirty="0" err="1"/>
              <a:t>MemManage</a:t>
            </a:r>
            <a:r>
              <a:rPr lang="en-US" altLang="zh-CN" dirty="0"/>
              <a:t> </a:t>
            </a:r>
            <a:r>
              <a:rPr lang="zh-CN" altLang="en-US" dirty="0"/>
              <a:t>异常被悬起。</a:t>
            </a:r>
            <a:endParaRPr lang="en-US" altLang="zh-CN" dirty="0"/>
          </a:p>
          <a:p>
            <a:pPr lvl="2"/>
            <a:r>
              <a:rPr lang="zh-CN" altLang="en-US" dirty="0"/>
              <a:t>如果此时处理器已经在处理同级或高优先级异常，或者</a:t>
            </a:r>
            <a:r>
              <a:rPr lang="en-US" altLang="zh-CN" dirty="0" err="1"/>
              <a:t>MemManage</a:t>
            </a:r>
            <a:r>
              <a:rPr lang="en-US" altLang="zh-CN" dirty="0"/>
              <a:t> fault </a:t>
            </a:r>
            <a:r>
              <a:rPr lang="zh-CN" altLang="en-US" dirty="0"/>
              <a:t>服务例程被除能，则和总线</a:t>
            </a:r>
            <a:r>
              <a:rPr lang="en-US" altLang="zh-CN" dirty="0"/>
              <a:t>fault </a:t>
            </a:r>
            <a:r>
              <a:rPr lang="zh-CN" altLang="en-US" dirty="0"/>
              <a:t>一样：上访成硬</a:t>
            </a:r>
            <a:r>
              <a:rPr lang="en-US" altLang="zh-CN" dirty="0"/>
              <a:t>fault</a:t>
            </a:r>
            <a:r>
              <a:rPr lang="zh-CN" altLang="en-US" dirty="0"/>
              <a:t>，最终执行的是硬</a:t>
            </a:r>
            <a:r>
              <a:rPr lang="en-US" altLang="zh-CN" dirty="0"/>
              <a:t>fault </a:t>
            </a:r>
            <a:r>
              <a:rPr lang="zh-CN" altLang="en-US" dirty="0"/>
              <a:t>的服务例程。</a:t>
            </a:r>
            <a:endParaRPr lang="en-US" altLang="zh-CN" dirty="0"/>
          </a:p>
          <a:p>
            <a:pPr lvl="2"/>
            <a:r>
              <a:rPr lang="zh-CN" altLang="en-US" dirty="0"/>
              <a:t>如果硬</a:t>
            </a:r>
            <a:r>
              <a:rPr lang="en-US" altLang="zh-CN" dirty="0"/>
              <a:t>fault </a:t>
            </a:r>
            <a:r>
              <a:rPr lang="zh-CN" altLang="en-US" dirty="0"/>
              <a:t>服务例程或</a:t>
            </a:r>
            <a:r>
              <a:rPr lang="en-US" altLang="zh-CN" dirty="0"/>
              <a:t>NMI </a:t>
            </a:r>
            <a:r>
              <a:rPr lang="zh-CN" altLang="en-US" dirty="0"/>
              <a:t>服务例程的执行也导致了</a:t>
            </a:r>
            <a:r>
              <a:rPr lang="en-US" altLang="zh-CN" dirty="0" err="1"/>
              <a:t>MemManage</a:t>
            </a:r>
            <a:r>
              <a:rPr lang="en-US" altLang="zh-CN" dirty="0"/>
              <a:t> fault</a:t>
            </a:r>
            <a:r>
              <a:rPr lang="zh-CN" altLang="en-US" dirty="0"/>
              <a:t>，那就不可救药了</a:t>
            </a:r>
            <a:r>
              <a:rPr lang="en-US" altLang="zh-CN" dirty="0"/>
              <a:t>——</a:t>
            </a:r>
            <a:r>
              <a:rPr lang="zh-CN" altLang="en-US" dirty="0"/>
              <a:t>内核将被锁定。</a:t>
            </a:r>
            <a:endParaRPr lang="en-US" altLang="zh-CN" dirty="0"/>
          </a:p>
        </p:txBody>
      </p:sp>
    </p:spTree>
    <p:extLst>
      <p:ext uri="{BB962C8B-B14F-4D97-AF65-F5344CB8AC3E}">
        <p14:creationId xmlns:p14="http://schemas.microsoft.com/office/powerpoint/2010/main" val="167662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4D0DC85-F99F-4FB1-8AC6-FBFFBD441F99}"/>
              </a:ext>
            </a:extLst>
          </p:cNvPr>
          <p:cNvPicPr>
            <a:picLocks noGrp="1" noChangeAspect="1"/>
          </p:cNvPicPr>
          <p:nvPr>
            <p:ph idx="1"/>
          </p:nvPr>
        </p:nvPicPr>
        <p:blipFill>
          <a:blip r:embed="rId2"/>
          <a:stretch>
            <a:fillRect/>
          </a:stretch>
        </p:blipFill>
        <p:spPr>
          <a:xfrm>
            <a:off x="475499" y="965652"/>
            <a:ext cx="8193826" cy="297435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a:t>
            </a:r>
          </a:p>
        </p:txBody>
      </p:sp>
    </p:spTree>
    <p:extLst>
      <p:ext uri="{BB962C8B-B14F-4D97-AF65-F5344CB8AC3E}">
        <p14:creationId xmlns:p14="http://schemas.microsoft.com/office/powerpoint/2010/main" val="29396063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pPr lvl="1"/>
            <a:r>
              <a:rPr lang="zh-CN" altLang="en-US" dirty="0"/>
              <a:t>用法</a:t>
            </a:r>
            <a:r>
              <a:rPr lang="en-US" altLang="zh-CN" dirty="0"/>
              <a:t>faults</a:t>
            </a:r>
          </a:p>
          <a:p>
            <a:pPr lvl="1"/>
            <a:r>
              <a:rPr lang="zh-CN" altLang="en-US" dirty="0"/>
              <a:t>用法</a:t>
            </a:r>
            <a:r>
              <a:rPr lang="en-US" altLang="zh-CN" dirty="0"/>
              <a:t>faults </a:t>
            </a:r>
            <a:r>
              <a:rPr lang="zh-CN" altLang="en-US" dirty="0"/>
              <a:t>发生的场合可以是：</a:t>
            </a:r>
          </a:p>
          <a:p>
            <a:pPr lvl="2"/>
            <a:r>
              <a:rPr lang="zh-CN" altLang="en-US" dirty="0"/>
              <a:t>执行了未定义的指令</a:t>
            </a:r>
          </a:p>
          <a:p>
            <a:pPr lvl="2"/>
            <a:r>
              <a:rPr lang="zh-CN" altLang="en-US" dirty="0"/>
              <a:t>执行了协处理器指令（</a:t>
            </a:r>
            <a:r>
              <a:rPr lang="en-US" altLang="zh-CN" dirty="0"/>
              <a:t>Cortex‐M3 </a:t>
            </a:r>
            <a:r>
              <a:rPr lang="zh-CN" altLang="en-US" dirty="0"/>
              <a:t>不支持协处理器，但是可以通过</a:t>
            </a:r>
            <a:r>
              <a:rPr lang="en-US" altLang="zh-CN" dirty="0"/>
              <a:t>fault </a:t>
            </a:r>
            <a:r>
              <a:rPr lang="zh-CN" altLang="en-US" dirty="0"/>
              <a:t>异常机制来使用软件模拟协处理器的功能，从而可以方便地在其它</a:t>
            </a:r>
            <a:r>
              <a:rPr lang="en-US" altLang="zh-CN" dirty="0"/>
              <a:t>Cortex </a:t>
            </a:r>
            <a:r>
              <a:rPr lang="zh-CN" altLang="en-US" dirty="0"/>
              <a:t>处理器间移植）</a:t>
            </a:r>
          </a:p>
          <a:p>
            <a:pPr lvl="2"/>
            <a:r>
              <a:rPr lang="zh-CN" altLang="en-US" dirty="0"/>
              <a:t>尝试进入 </a:t>
            </a:r>
            <a:r>
              <a:rPr lang="en-US" altLang="zh-CN" dirty="0"/>
              <a:t>ARM </a:t>
            </a:r>
            <a:r>
              <a:rPr lang="zh-CN" altLang="en-US" dirty="0"/>
              <a:t>状态（因为</a:t>
            </a:r>
            <a:r>
              <a:rPr lang="en-US" altLang="zh-CN" dirty="0"/>
              <a:t>CM3 </a:t>
            </a:r>
            <a:r>
              <a:rPr lang="zh-CN" altLang="en-US" dirty="0"/>
              <a:t>不支持</a:t>
            </a:r>
            <a:r>
              <a:rPr lang="en-US" altLang="zh-CN" dirty="0"/>
              <a:t>ARM </a:t>
            </a:r>
            <a:r>
              <a:rPr lang="zh-CN" altLang="en-US" dirty="0"/>
              <a:t>状态，所以用法</a:t>
            </a:r>
            <a:r>
              <a:rPr lang="en-US" altLang="zh-CN" dirty="0"/>
              <a:t>fault </a:t>
            </a:r>
            <a:r>
              <a:rPr lang="zh-CN" altLang="en-US" dirty="0"/>
              <a:t>会在切换时产生。软件可以利用此机制来测试某处理器是否支持</a:t>
            </a:r>
            <a:r>
              <a:rPr lang="en-US" altLang="zh-CN" dirty="0"/>
              <a:t>ARM </a:t>
            </a:r>
            <a:r>
              <a:rPr lang="zh-CN" altLang="en-US" dirty="0"/>
              <a:t>状态）</a:t>
            </a:r>
          </a:p>
          <a:p>
            <a:pPr lvl="2"/>
            <a:r>
              <a:rPr lang="zh-CN" altLang="en-US" dirty="0"/>
              <a:t>无效的中断返回（</a:t>
            </a:r>
            <a:r>
              <a:rPr lang="en-US" altLang="zh-CN" dirty="0"/>
              <a:t>LR </a:t>
            </a:r>
            <a:r>
              <a:rPr lang="zh-CN" altLang="en-US" dirty="0"/>
              <a:t>中包含了无效</a:t>
            </a:r>
            <a:r>
              <a:rPr lang="en-US" altLang="zh-CN" dirty="0"/>
              <a:t>/</a:t>
            </a:r>
            <a:r>
              <a:rPr lang="zh-CN" altLang="en-US" dirty="0"/>
              <a:t>错误的值）</a:t>
            </a:r>
          </a:p>
          <a:p>
            <a:pPr lvl="2"/>
            <a:r>
              <a:rPr lang="zh-CN" altLang="en-US" dirty="0"/>
              <a:t>使用多重加载</a:t>
            </a:r>
            <a:r>
              <a:rPr lang="en-US" altLang="zh-CN" dirty="0"/>
              <a:t>/</a:t>
            </a:r>
            <a:r>
              <a:rPr lang="zh-CN" altLang="en-US" dirty="0"/>
              <a:t>存储指令时，地址没有对齐。</a:t>
            </a:r>
          </a:p>
          <a:p>
            <a:pPr lvl="1"/>
            <a:r>
              <a:rPr lang="zh-CN" altLang="en-US" dirty="0"/>
              <a:t>另外，通过设置</a:t>
            </a:r>
            <a:r>
              <a:rPr lang="en-US" altLang="zh-CN" dirty="0"/>
              <a:t>NVIC </a:t>
            </a:r>
            <a:r>
              <a:rPr lang="zh-CN" altLang="en-US" dirty="0"/>
              <a:t>的对应控制位，可以在下列场合下也产生用法</a:t>
            </a:r>
            <a:r>
              <a:rPr lang="en-US" altLang="zh-CN" dirty="0"/>
              <a:t>fault</a:t>
            </a:r>
            <a:r>
              <a:rPr lang="zh-CN" altLang="en-US" dirty="0"/>
              <a:t>：</a:t>
            </a:r>
          </a:p>
          <a:p>
            <a:pPr lvl="2"/>
            <a:r>
              <a:rPr lang="zh-CN" altLang="en-US" dirty="0"/>
              <a:t>除数为零</a:t>
            </a:r>
          </a:p>
          <a:p>
            <a:pPr lvl="2"/>
            <a:r>
              <a:rPr lang="zh-CN" altLang="en-US" dirty="0"/>
              <a:t>任何未对齐的访问</a:t>
            </a:r>
            <a:endParaRPr lang="en-US" altLang="zh-CN" dirty="0"/>
          </a:p>
          <a:p>
            <a:pPr lvl="1"/>
            <a:r>
              <a:rPr lang="zh-CN" altLang="en-US" dirty="0"/>
              <a:t>为了调查用法</a:t>
            </a:r>
            <a:r>
              <a:rPr lang="en-US" altLang="zh-CN" dirty="0"/>
              <a:t>fault </a:t>
            </a:r>
            <a:r>
              <a:rPr lang="zh-CN" altLang="en-US" dirty="0"/>
              <a:t>的案发现场，</a:t>
            </a:r>
            <a:r>
              <a:rPr lang="en-US" altLang="zh-CN" dirty="0"/>
              <a:t>NVIC </a:t>
            </a:r>
            <a:r>
              <a:rPr lang="zh-CN" altLang="en-US" dirty="0"/>
              <a:t>中有一个“用法</a:t>
            </a:r>
            <a:r>
              <a:rPr lang="en-US" altLang="zh-CN" dirty="0"/>
              <a:t>fault </a:t>
            </a:r>
            <a:r>
              <a:rPr lang="zh-CN" altLang="en-US" dirty="0"/>
              <a:t>状态寄存器（</a:t>
            </a:r>
            <a:r>
              <a:rPr lang="en-US" altLang="zh-CN" dirty="0"/>
              <a:t>UFSR</a:t>
            </a:r>
            <a:r>
              <a:rPr lang="zh-CN" altLang="en-US" dirty="0"/>
              <a:t>）”，它指出导致用法</a:t>
            </a:r>
            <a:r>
              <a:rPr lang="en-US" altLang="zh-CN" dirty="0"/>
              <a:t>fault </a:t>
            </a:r>
            <a:r>
              <a:rPr lang="zh-CN" altLang="en-US" dirty="0"/>
              <a:t>的原因。</a:t>
            </a:r>
            <a:endParaRPr lang="en-US" altLang="zh-CN" dirty="0"/>
          </a:p>
          <a:p>
            <a:pPr lvl="1"/>
            <a:r>
              <a:rPr lang="zh-CN" altLang="en-US" dirty="0"/>
              <a:t>在服务例程中，导致用法</a:t>
            </a:r>
            <a:r>
              <a:rPr lang="en-US" altLang="zh-CN" dirty="0"/>
              <a:t>fault </a:t>
            </a:r>
            <a:r>
              <a:rPr lang="zh-CN" altLang="en-US" dirty="0"/>
              <a:t>的指令地址被压入堆栈中。</a:t>
            </a:r>
            <a:endParaRPr lang="en-US" altLang="zh-CN" dirty="0"/>
          </a:p>
        </p:txBody>
      </p:sp>
    </p:spTree>
    <p:extLst>
      <p:ext uri="{BB962C8B-B14F-4D97-AF65-F5344CB8AC3E}">
        <p14:creationId xmlns:p14="http://schemas.microsoft.com/office/powerpoint/2010/main" val="1760808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46CDB5C-F6FF-4F12-8184-D701684D2FE8}"/>
              </a:ext>
            </a:extLst>
          </p:cNvPr>
          <p:cNvPicPr>
            <a:picLocks noGrp="1" noChangeAspect="1"/>
          </p:cNvPicPr>
          <p:nvPr>
            <p:ph idx="1"/>
          </p:nvPr>
        </p:nvPicPr>
        <p:blipFill>
          <a:blip r:embed="rId2"/>
          <a:stretch>
            <a:fillRect/>
          </a:stretch>
        </p:blipFill>
        <p:spPr>
          <a:xfrm>
            <a:off x="1189675" y="643538"/>
            <a:ext cx="6765474"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异常</a:t>
            </a:r>
          </a:p>
        </p:txBody>
      </p:sp>
    </p:spTree>
    <p:extLst>
      <p:ext uri="{BB962C8B-B14F-4D97-AF65-F5344CB8AC3E}">
        <p14:creationId xmlns:p14="http://schemas.microsoft.com/office/powerpoint/2010/main" val="67983751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硬</a:t>
            </a:r>
            <a:r>
              <a:rPr lang="en-US" altLang="zh-CN" dirty="0"/>
              <a:t>fault</a:t>
            </a:r>
          </a:p>
          <a:p>
            <a:pPr lvl="2"/>
            <a:r>
              <a:rPr lang="zh-CN" altLang="en-US" dirty="0"/>
              <a:t>硬</a:t>
            </a:r>
            <a:r>
              <a:rPr lang="en-US" altLang="zh-CN" dirty="0"/>
              <a:t>fault </a:t>
            </a:r>
            <a:r>
              <a:rPr lang="zh-CN" altLang="en-US" dirty="0"/>
              <a:t>是上文讨论的总线</a:t>
            </a:r>
            <a:r>
              <a:rPr lang="en-US" altLang="zh-CN" dirty="0"/>
              <a:t>fault</a:t>
            </a:r>
            <a:r>
              <a:rPr lang="zh-CN" altLang="en-US" dirty="0"/>
              <a:t>、存储器管理</a:t>
            </a:r>
            <a:r>
              <a:rPr lang="en-US" altLang="zh-CN" dirty="0"/>
              <a:t>fault </a:t>
            </a:r>
            <a:r>
              <a:rPr lang="zh-CN" altLang="en-US" dirty="0"/>
              <a:t>以及用法</a:t>
            </a:r>
            <a:r>
              <a:rPr lang="en-US" altLang="zh-CN" dirty="0"/>
              <a:t>fault </a:t>
            </a:r>
            <a:r>
              <a:rPr lang="zh-CN" altLang="en-US" dirty="0"/>
              <a:t>上访的结果。如果这些</a:t>
            </a:r>
            <a:r>
              <a:rPr lang="en-US" altLang="zh-CN" dirty="0"/>
              <a:t>fault </a:t>
            </a:r>
            <a:r>
              <a:rPr lang="zh-CN" altLang="en-US" dirty="0"/>
              <a:t>的服务例程无法执行，它们就会成为“硬伤”</a:t>
            </a:r>
            <a:r>
              <a:rPr lang="en-US" altLang="zh-CN" dirty="0"/>
              <a:t>——</a:t>
            </a:r>
            <a:r>
              <a:rPr lang="zh-CN" altLang="en-US" dirty="0"/>
              <a:t>上访（</a:t>
            </a:r>
            <a:r>
              <a:rPr lang="en-US" altLang="zh-CN" dirty="0"/>
              <a:t>escalation</a:t>
            </a:r>
            <a:r>
              <a:rPr lang="zh-CN" altLang="en-US" dirty="0"/>
              <a:t>）成硬</a:t>
            </a:r>
            <a:r>
              <a:rPr lang="en-US" altLang="zh-CN" dirty="0"/>
              <a:t>fault</a:t>
            </a:r>
            <a:r>
              <a:rPr lang="zh-CN" altLang="en-US" dirty="0"/>
              <a:t>。另外，在取向量（异常处理是对异常向量表的读取）时产生的总线</a:t>
            </a:r>
            <a:r>
              <a:rPr lang="en-US" altLang="zh-CN" dirty="0"/>
              <a:t>fault </a:t>
            </a:r>
            <a:r>
              <a:rPr lang="zh-CN" altLang="en-US" dirty="0"/>
              <a:t>也按硬</a:t>
            </a:r>
            <a:r>
              <a:rPr lang="en-US" altLang="zh-CN" dirty="0"/>
              <a:t>fault </a:t>
            </a:r>
            <a:r>
              <a:rPr lang="zh-CN" altLang="en-US" dirty="0"/>
              <a:t>处理。</a:t>
            </a:r>
            <a:endParaRPr lang="en-US" altLang="zh-CN" dirty="0"/>
          </a:p>
          <a:p>
            <a:pPr lvl="2"/>
            <a:r>
              <a:rPr lang="zh-CN" altLang="en-US" dirty="0"/>
              <a:t>在</a:t>
            </a:r>
            <a:r>
              <a:rPr lang="en-US" altLang="zh-CN" dirty="0"/>
              <a:t>NVIC </a:t>
            </a:r>
            <a:r>
              <a:rPr lang="zh-CN" altLang="en-US" dirty="0"/>
              <a:t>中有一个硬</a:t>
            </a:r>
            <a:r>
              <a:rPr lang="en-US" altLang="zh-CN" dirty="0"/>
              <a:t>fault </a:t>
            </a:r>
            <a:r>
              <a:rPr lang="zh-CN" altLang="en-US" dirty="0"/>
              <a:t>状态寄存器（</a:t>
            </a:r>
            <a:r>
              <a:rPr lang="en-US" altLang="zh-CN" dirty="0"/>
              <a:t>HFSR</a:t>
            </a:r>
            <a:r>
              <a:rPr lang="zh-CN" altLang="en-US" dirty="0"/>
              <a:t>），它指出产生硬</a:t>
            </a:r>
            <a:r>
              <a:rPr lang="en-US" altLang="zh-CN" dirty="0"/>
              <a:t>fault </a:t>
            </a:r>
            <a:r>
              <a:rPr lang="zh-CN" altLang="en-US" dirty="0"/>
              <a:t>的原因。如果不是由于取向量造成的，则硬</a:t>
            </a:r>
            <a:r>
              <a:rPr lang="en-US" altLang="zh-CN" dirty="0"/>
              <a:t>fault </a:t>
            </a:r>
            <a:r>
              <a:rPr lang="zh-CN" altLang="en-US" dirty="0"/>
              <a:t>服务例程必须检查其它的</a:t>
            </a:r>
            <a:r>
              <a:rPr lang="en-US" altLang="zh-CN" dirty="0"/>
              <a:t>fault </a:t>
            </a:r>
            <a:r>
              <a:rPr lang="zh-CN" altLang="en-US" dirty="0"/>
              <a:t>状态寄存器，以最终决定是谁上访的。</a:t>
            </a:r>
            <a:endParaRPr lang="en-US" altLang="zh-CN" dirty="0"/>
          </a:p>
        </p:txBody>
      </p:sp>
    </p:spTree>
    <p:extLst>
      <p:ext uri="{BB962C8B-B14F-4D97-AF65-F5344CB8AC3E}">
        <p14:creationId xmlns:p14="http://schemas.microsoft.com/office/powerpoint/2010/main" val="9357684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6365ABAA-8D3B-42BF-B728-757107A871F6}"/>
              </a:ext>
            </a:extLst>
          </p:cNvPr>
          <p:cNvPicPr>
            <a:picLocks noGrp="1" noChangeAspect="1"/>
          </p:cNvPicPr>
          <p:nvPr>
            <p:ph idx="1"/>
          </p:nvPr>
        </p:nvPicPr>
        <p:blipFill>
          <a:blip r:embed="rId2"/>
          <a:stretch>
            <a:fillRect/>
          </a:stretch>
        </p:blipFill>
        <p:spPr>
          <a:xfrm>
            <a:off x="475499" y="1213515"/>
            <a:ext cx="8193826" cy="247863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a:t>
            </a:r>
          </a:p>
        </p:txBody>
      </p:sp>
    </p:spTree>
    <p:extLst>
      <p:ext uri="{BB962C8B-B14F-4D97-AF65-F5344CB8AC3E}">
        <p14:creationId xmlns:p14="http://schemas.microsoft.com/office/powerpoint/2010/main" val="4000886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zh-CN" altLang="en-US" dirty="0"/>
              <a:t>各个</a:t>
            </a:r>
            <a:r>
              <a:rPr lang="en-US" altLang="zh-CN" dirty="0"/>
              <a:t>fault </a:t>
            </a:r>
            <a:r>
              <a:rPr lang="zh-CN" altLang="en-US" dirty="0"/>
              <a:t>状态寄存器</a:t>
            </a:r>
            <a:r>
              <a:rPr lang="en-US" altLang="zh-CN" dirty="0"/>
              <a:t>(FSRs)</a:t>
            </a:r>
            <a:r>
              <a:rPr lang="zh-CN" altLang="en-US" dirty="0"/>
              <a:t>都保持住它们的状态，直到手工清除。</a:t>
            </a:r>
            <a:endParaRPr lang="en-US" altLang="zh-CN" dirty="0"/>
          </a:p>
          <a:p>
            <a:pPr lvl="1"/>
            <a:r>
              <a:rPr lang="en-US" altLang="zh-CN" dirty="0"/>
              <a:t>Fault </a:t>
            </a:r>
            <a:r>
              <a:rPr lang="zh-CN" altLang="en-US" dirty="0"/>
              <a:t>服务例程在处理了相应的</a:t>
            </a:r>
            <a:r>
              <a:rPr lang="en-US" altLang="zh-CN" dirty="0"/>
              <a:t>fault </a:t>
            </a:r>
            <a:r>
              <a:rPr lang="zh-CN" altLang="en-US" dirty="0"/>
              <a:t>后不要忘记清除这些状态，否则如果下次又有新的</a:t>
            </a:r>
            <a:r>
              <a:rPr lang="en-US" altLang="zh-CN" dirty="0"/>
              <a:t>fault </a:t>
            </a:r>
            <a:r>
              <a:rPr lang="zh-CN" altLang="en-US" dirty="0"/>
              <a:t>发生时，服务例程在检视</a:t>
            </a:r>
            <a:r>
              <a:rPr lang="en-US" altLang="zh-CN" dirty="0"/>
              <a:t>fault </a:t>
            </a:r>
            <a:r>
              <a:rPr lang="zh-CN" altLang="en-US" dirty="0"/>
              <a:t>源时又将看到早先已经处理的</a:t>
            </a:r>
            <a:r>
              <a:rPr lang="en-US" altLang="zh-CN" dirty="0"/>
              <a:t>fault </a:t>
            </a:r>
            <a:r>
              <a:rPr lang="zh-CN" altLang="en-US" dirty="0"/>
              <a:t>状态标志，因此无法判断哪个</a:t>
            </a:r>
            <a:r>
              <a:rPr lang="en-US" altLang="zh-CN" dirty="0"/>
              <a:t>fault </a:t>
            </a:r>
            <a:r>
              <a:rPr lang="zh-CN" altLang="en-US" dirty="0"/>
              <a:t>是新发生的。</a:t>
            </a:r>
            <a:r>
              <a:rPr lang="en-US" altLang="zh-CN" dirty="0"/>
              <a:t>FSRs </a:t>
            </a:r>
            <a:r>
              <a:rPr lang="zh-CN" altLang="en-US" dirty="0"/>
              <a:t>采用一个写时清除机制（写</a:t>
            </a:r>
            <a:r>
              <a:rPr lang="en-US" altLang="zh-CN" dirty="0"/>
              <a:t>1 </a:t>
            </a:r>
            <a:r>
              <a:rPr lang="zh-CN" altLang="en-US" dirty="0"/>
              <a:t>时清除）。</a:t>
            </a:r>
          </a:p>
          <a:p>
            <a:pPr lvl="1"/>
            <a:r>
              <a:rPr lang="zh-CN" altLang="en-US" dirty="0"/>
              <a:t>芯片厂商也可以再添加自己的</a:t>
            </a:r>
            <a:r>
              <a:rPr lang="en-US" altLang="zh-CN" dirty="0"/>
              <a:t>FSR</a:t>
            </a:r>
            <a:r>
              <a:rPr lang="zh-CN" altLang="en-US" dirty="0"/>
              <a:t>，以表示其它</a:t>
            </a:r>
            <a:r>
              <a:rPr lang="en-US" altLang="zh-CN" dirty="0"/>
              <a:t>fault </a:t>
            </a:r>
            <a:r>
              <a:rPr lang="zh-CN" altLang="en-US" dirty="0"/>
              <a:t>情况。</a:t>
            </a:r>
            <a:endParaRPr lang="en-US" altLang="zh-CN" dirty="0"/>
          </a:p>
        </p:txBody>
      </p:sp>
    </p:spTree>
    <p:extLst>
      <p:ext uri="{BB962C8B-B14F-4D97-AF65-F5344CB8AC3E}">
        <p14:creationId xmlns:p14="http://schemas.microsoft.com/office/powerpoint/2010/main" val="100082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r>
              <a:rPr lang="zh-CN" altLang="en-US" dirty="0"/>
              <a:t>调试系统</a:t>
            </a:r>
          </a:p>
        </p:txBody>
      </p:sp>
      <p:pic>
        <p:nvPicPr>
          <p:cNvPr id="6" name="内容占位符 5" descr="图示&#10;&#10;描述已自动生成">
            <a:extLst>
              <a:ext uri="{FF2B5EF4-FFF2-40B4-BE49-F238E27FC236}">
                <a16:creationId xmlns:a16="http://schemas.microsoft.com/office/drawing/2014/main" id="{BD18C1BF-796E-4DAD-89DB-73DEF27F7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750" y="1272625"/>
            <a:ext cx="6080425" cy="5063375"/>
          </a:xfrm>
        </p:spPr>
      </p:pic>
    </p:spTree>
    <p:extLst>
      <p:ext uri="{BB962C8B-B14F-4D97-AF65-F5344CB8AC3E}">
        <p14:creationId xmlns:p14="http://schemas.microsoft.com/office/powerpoint/2010/main" val="40794601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r>
              <a:rPr lang="zh-CN" altLang="en-US" dirty="0"/>
              <a:t>中断配置</a:t>
            </a:r>
          </a:p>
          <a:p>
            <a:pPr lvl="1"/>
            <a:r>
              <a:rPr lang="zh-CN" altLang="en-US" dirty="0"/>
              <a:t>每个外部中断都在</a:t>
            </a:r>
            <a:r>
              <a:rPr lang="en-US" altLang="zh-CN" dirty="0"/>
              <a:t>NVIC </a:t>
            </a:r>
            <a:r>
              <a:rPr lang="zh-CN" altLang="en-US" dirty="0"/>
              <a:t>的下列寄存器中“挂号”：</a:t>
            </a:r>
          </a:p>
          <a:p>
            <a:pPr lvl="2"/>
            <a:r>
              <a:rPr lang="zh-CN" altLang="en-US" dirty="0"/>
              <a:t>􀁺 使能与除能寄存器</a:t>
            </a:r>
          </a:p>
          <a:p>
            <a:pPr lvl="2"/>
            <a:r>
              <a:rPr lang="zh-CN" altLang="en-US" dirty="0"/>
              <a:t>􀁺 悬起与“解悬”寄存器</a:t>
            </a:r>
          </a:p>
          <a:p>
            <a:pPr lvl="2"/>
            <a:r>
              <a:rPr lang="zh-CN" altLang="en-US" dirty="0"/>
              <a:t>􀁺 优先级寄存器</a:t>
            </a:r>
          </a:p>
          <a:p>
            <a:pPr lvl="2"/>
            <a:r>
              <a:rPr lang="zh-CN" altLang="en-US" dirty="0"/>
              <a:t>􀁺 活动状态寄存器</a:t>
            </a:r>
          </a:p>
          <a:p>
            <a:pPr lvl="1"/>
            <a:r>
              <a:rPr lang="zh-CN" altLang="en-US" dirty="0"/>
              <a:t>另外，下列寄存器也对中断处理有重大影响</a:t>
            </a:r>
          </a:p>
          <a:p>
            <a:pPr lvl="2"/>
            <a:r>
              <a:rPr lang="zh-CN" altLang="en-US" dirty="0"/>
              <a:t>􀁺 异常掩蔽寄存器（</a:t>
            </a:r>
            <a:r>
              <a:rPr lang="en-US" altLang="zh-CN" dirty="0"/>
              <a:t>PRIMASK, FAULTMASK </a:t>
            </a:r>
            <a:r>
              <a:rPr lang="zh-CN" altLang="en-US" dirty="0"/>
              <a:t>以及</a:t>
            </a:r>
            <a:r>
              <a:rPr lang="en-US" altLang="zh-CN" dirty="0"/>
              <a:t>BASEPRI</a:t>
            </a:r>
            <a:r>
              <a:rPr lang="zh-CN" altLang="en-US" dirty="0"/>
              <a:t>）</a:t>
            </a:r>
          </a:p>
          <a:p>
            <a:pPr lvl="2"/>
            <a:r>
              <a:rPr lang="zh-CN" altLang="en-US" dirty="0"/>
              <a:t>􀁺 向量表偏移量寄存器</a:t>
            </a:r>
          </a:p>
          <a:p>
            <a:pPr lvl="2"/>
            <a:r>
              <a:rPr lang="zh-CN" altLang="en-US" dirty="0"/>
              <a:t>􀁺 软件触发中断寄存器</a:t>
            </a:r>
          </a:p>
          <a:p>
            <a:pPr lvl="2"/>
            <a:r>
              <a:rPr lang="zh-CN" altLang="en-US" dirty="0"/>
              <a:t>􀁺 优先级分组位段</a:t>
            </a:r>
            <a:endParaRPr lang="en-US" altLang="zh-CN" dirty="0"/>
          </a:p>
        </p:txBody>
      </p:sp>
    </p:spTree>
    <p:extLst>
      <p:ext uri="{BB962C8B-B14F-4D97-AF65-F5344CB8AC3E}">
        <p14:creationId xmlns:p14="http://schemas.microsoft.com/office/powerpoint/2010/main" val="1945220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极高可信度的说明">
            <a:extLst>
              <a:ext uri="{FF2B5EF4-FFF2-40B4-BE49-F238E27FC236}">
                <a16:creationId xmlns:a16="http://schemas.microsoft.com/office/drawing/2014/main" id="{8A69C339-234F-44F7-A3E2-047E80D2BF95}"/>
              </a:ext>
            </a:extLst>
          </p:cNvPr>
          <p:cNvPicPr>
            <a:picLocks noGrp="1" noChangeAspect="1"/>
          </p:cNvPicPr>
          <p:nvPr>
            <p:ph idx="1"/>
          </p:nvPr>
        </p:nvPicPr>
        <p:blipFill>
          <a:blip r:embed="rId2"/>
          <a:stretch>
            <a:fillRect/>
          </a:stretch>
        </p:blipFill>
        <p:spPr>
          <a:xfrm>
            <a:off x="1996906" y="643538"/>
            <a:ext cx="5151011"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25703287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高可信度的说明">
            <a:extLst>
              <a:ext uri="{FF2B5EF4-FFF2-40B4-BE49-F238E27FC236}">
                <a16:creationId xmlns:a16="http://schemas.microsoft.com/office/drawing/2014/main" id="{D18CE98D-3A13-446E-84A9-4D6177AF2180}"/>
              </a:ext>
            </a:extLst>
          </p:cNvPr>
          <p:cNvPicPr>
            <a:picLocks noGrp="1" noChangeAspect="1"/>
          </p:cNvPicPr>
          <p:nvPr>
            <p:ph idx="1"/>
          </p:nvPr>
        </p:nvPicPr>
        <p:blipFill>
          <a:blip r:embed="rId2"/>
          <a:stretch>
            <a:fillRect/>
          </a:stretch>
        </p:blipFill>
        <p:spPr>
          <a:xfrm>
            <a:off x="1987707" y="643538"/>
            <a:ext cx="5169409"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19286286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A214F32B-ACD8-4606-80C9-34CC0D991069}"/>
              </a:ext>
            </a:extLst>
          </p:cNvPr>
          <p:cNvPicPr>
            <a:picLocks noGrp="1" noChangeAspect="1"/>
          </p:cNvPicPr>
          <p:nvPr>
            <p:ph idx="1"/>
          </p:nvPr>
        </p:nvPicPr>
        <p:blipFill>
          <a:blip r:embed="rId2"/>
          <a:stretch>
            <a:fillRect/>
          </a:stretch>
        </p:blipFill>
        <p:spPr>
          <a:xfrm>
            <a:off x="475499" y="1428603"/>
            <a:ext cx="8193826" cy="20484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31159946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B25A654A-8CAF-49D4-9448-FDB9CA363246}"/>
              </a:ext>
            </a:extLst>
          </p:cNvPr>
          <p:cNvPicPr>
            <a:picLocks noGrp="1" noChangeAspect="1"/>
          </p:cNvPicPr>
          <p:nvPr>
            <p:ph idx="1"/>
          </p:nvPr>
        </p:nvPicPr>
        <p:blipFill>
          <a:blip r:embed="rId2"/>
          <a:stretch>
            <a:fillRect/>
          </a:stretch>
        </p:blipFill>
        <p:spPr>
          <a:xfrm>
            <a:off x="1334391" y="643538"/>
            <a:ext cx="6476042"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42945881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天空, 墙壁, 屏幕截图&#10;&#10;已生成高可信度的说明">
            <a:extLst>
              <a:ext uri="{FF2B5EF4-FFF2-40B4-BE49-F238E27FC236}">
                <a16:creationId xmlns:a16="http://schemas.microsoft.com/office/drawing/2014/main" id="{0AB89F28-A4B8-4278-9578-F8B2EFFC1FFE}"/>
              </a:ext>
            </a:extLst>
          </p:cNvPr>
          <p:cNvPicPr>
            <a:picLocks noGrp="1" noChangeAspect="1"/>
          </p:cNvPicPr>
          <p:nvPr>
            <p:ph idx="1"/>
          </p:nvPr>
        </p:nvPicPr>
        <p:blipFill>
          <a:blip r:embed="rId2"/>
          <a:stretch>
            <a:fillRect/>
          </a:stretch>
        </p:blipFill>
        <p:spPr>
          <a:xfrm>
            <a:off x="475499" y="1039397"/>
            <a:ext cx="8193826" cy="282686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异常与中断</a:t>
            </a:r>
          </a:p>
        </p:txBody>
      </p:sp>
    </p:spTree>
    <p:extLst>
      <p:ext uri="{BB962C8B-B14F-4D97-AF65-F5344CB8AC3E}">
        <p14:creationId xmlns:p14="http://schemas.microsoft.com/office/powerpoint/2010/main" val="9883392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382262D0-9124-4737-A05B-5DB459ACAD09}"/>
              </a:ext>
            </a:extLst>
          </p:cNvPr>
          <p:cNvPicPr>
            <a:picLocks noChangeAspect="1"/>
          </p:cNvPicPr>
          <p:nvPr/>
        </p:nvPicPr>
        <p:blipFill>
          <a:blip r:embed="rId2"/>
          <a:stretch>
            <a:fillRect/>
          </a:stretch>
        </p:blipFill>
        <p:spPr>
          <a:xfrm>
            <a:off x="3556512" y="1463718"/>
            <a:ext cx="5098562" cy="393056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28078254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EBFD342A-FF45-4A1F-B76E-17254E380EBE}"/>
              </a:ext>
            </a:extLst>
          </p:cNvPr>
          <p:cNvPicPr>
            <a:picLocks noChangeAspect="1"/>
          </p:cNvPicPr>
          <p:nvPr/>
        </p:nvPicPr>
        <p:blipFill>
          <a:blip r:embed="rId2"/>
          <a:stretch>
            <a:fillRect/>
          </a:stretch>
        </p:blipFill>
        <p:spPr>
          <a:xfrm>
            <a:off x="3556512" y="849250"/>
            <a:ext cx="5098562" cy="515950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16710004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5772840"/>
          </a:xfrm>
        </p:spPr>
        <p:txBody>
          <a:bodyPr anchor="ctr">
            <a:normAutofit/>
          </a:bodyPr>
          <a:lstStyle/>
          <a:p>
            <a:r>
              <a:rPr lang="en-US" altLang="zh-CN" sz="3100">
                <a:solidFill>
                  <a:srgbClr val="FFFFFF"/>
                </a:solidFill>
              </a:rPr>
              <a:t>CM3</a:t>
            </a:r>
            <a:r>
              <a:rPr lang="zh-CN" altLang="en-US" sz="3100">
                <a:solidFill>
                  <a:srgbClr val="FFFFFF"/>
                </a:solidFill>
              </a:rPr>
              <a:t>异常与中断</a:t>
            </a:r>
          </a:p>
        </p:txBody>
      </p:sp>
      <p:graphicFrame>
        <p:nvGraphicFramePr>
          <p:cNvPr id="5" name="内容占位符 2"/>
          <p:cNvGraphicFramePr>
            <a:graphicFrameLocks noGrp="1"/>
          </p:cNvGraphicFramePr>
          <p:nvPr>
            <p:ph idx="1"/>
            <p:extLst>
              <p:ext uri="{D42A27DB-BD31-4B8C-83A1-F6EECF244321}">
                <p14:modId xmlns:p14="http://schemas.microsoft.com/office/powerpoint/2010/main" val="3564835080"/>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89102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5772840"/>
          </a:xfrm>
        </p:spPr>
        <p:txBody>
          <a:bodyPr anchor="ct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B882DD63-EFB3-449B-BB3B-5E8A929FAEE2}"/>
              </a:ext>
            </a:extLst>
          </p:cNvPr>
          <p:cNvSpPr>
            <a:spLocks noGrp="1"/>
          </p:cNvSpPr>
          <p:nvPr>
            <p:ph idx="1"/>
          </p:nvPr>
        </p:nvSpPr>
        <p:spPr>
          <a:xfrm>
            <a:off x="3518321" y="84778"/>
            <a:ext cx="5038283" cy="6773221"/>
          </a:xfrm>
        </p:spPr>
        <p:txBody>
          <a:bodyPr>
            <a:normAutofit fontScale="25000" lnSpcReduction="20000"/>
          </a:bodyPr>
          <a:lstStyle/>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=0xE000ED0C		 ; </a:t>
            </a:r>
            <a:r>
              <a:rPr lang="zh-CN" altLang="en-US" sz="3200" b="1" dirty="0">
                <a:latin typeface="Tahoma" panose="020B0604030504040204" pitchFamily="34" charset="0"/>
                <a:cs typeface="Tahoma" panose="020B0604030504040204" pitchFamily="34" charset="0"/>
              </a:rPr>
              <a:t>应用程序中断及复位控制寄存器</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=0x05FA0500		 ; </a:t>
            </a:r>
            <a:r>
              <a:rPr lang="zh-CN" altLang="en-US" sz="3200" b="1" dirty="0">
                <a:latin typeface="Tahoma" panose="020B0604030504040204" pitchFamily="34" charset="0"/>
                <a:cs typeface="Tahoma" panose="020B0604030504040204" pitchFamily="34" charset="0"/>
              </a:rPr>
              <a:t>使用优先级组</a:t>
            </a:r>
            <a:r>
              <a:rPr lang="en-US" altLang="zh-CN" sz="3200" b="1" dirty="0">
                <a:latin typeface="Tahoma" panose="020B0604030504040204" pitchFamily="34" charset="0"/>
                <a:ea typeface="Tahoma" panose="020B0604030504040204" pitchFamily="34" charset="0"/>
                <a:cs typeface="Tahoma" panose="020B0604030504040204" pitchFamily="34" charset="0"/>
              </a:rPr>
              <a:t>5 (2/6)</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设置优先级组</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R4, #8			 ; ROM </a:t>
            </a:r>
            <a:r>
              <a:rPr lang="zh-CN" altLang="en-US" sz="3200" b="1" dirty="0">
                <a:latin typeface="Tahoma" panose="020B0604030504040204" pitchFamily="34" charset="0"/>
                <a:cs typeface="Tahoma" panose="020B0604030504040204" pitchFamily="34" charset="0"/>
              </a:rPr>
              <a:t>中的向量表</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R5, =(NEW_VECT_TABLE+8)</a:t>
            </a:r>
          </a:p>
          <a:p>
            <a:r>
              <a:rPr lang="en-US" altLang="zh-CN" sz="3200" b="1" dirty="0">
                <a:latin typeface="Tahoma" panose="020B0604030504040204" pitchFamily="34" charset="0"/>
                <a:ea typeface="Tahoma" panose="020B0604030504040204" pitchFamily="34" charset="0"/>
                <a:cs typeface="Tahoma" panose="020B0604030504040204" pitchFamily="34" charset="0"/>
              </a:rPr>
              <a:t>LDMIA R4!, {R0-R1}		 ; </a:t>
            </a:r>
            <a:r>
              <a:rPr lang="zh-CN" altLang="en-US" sz="3200" b="1" dirty="0">
                <a:latin typeface="Tahoma" panose="020B0604030504040204" pitchFamily="34" charset="0"/>
                <a:cs typeface="Tahoma" panose="020B0604030504040204" pitchFamily="34" charset="0"/>
              </a:rPr>
              <a:t>读取</a:t>
            </a:r>
            <a:r>
              <a:rPr lang="en-US" altLang="zh-CN" sz="3200" b="1" dirty="0">
                <a:latin typeface="Tahoma" panose="020B0604030504040204" pitchFamily="34" charset="0"/>
                <a:ea typeface="Tahoma" panose="020B0604030504040204" pitchFamily="34" charset="0"/>
                <a:cs typeface="Tahoma" panose="020B0604030504040204" pitchFamily="34" charset="0"/>
              </a:rPr>
              <a:t>NMI </a:t>
            </a:r>
            <a:r>
              <a:rPr lang="zh-CN" altLang="en-US" sz="3200" b="1" dirty="0">
                <a:latin typeface="Tahoma" panose="020B0604030504040204" pitchFamily="34" charset="0"/>
                <a:cs typeface="Tahoma" panose="020B0604030504040204" pitchFamily="34" charset="0"/>
              </a:rPr>
              <a:t>和硬</a:t>
            </a:r>
            <a:r>
              <a:rPr lang="en-US" altLang="zh-CN" sz="3200" b="1" dirty="0">
                <a:latin typeface="Tahoma" panose="020B0604030504040204" pitchFamily="34" charset="0"/>
                <a:ea typeface="Tahoma" panose="020B0604030504040204" pitchFamily="34" charset="0"/>
                <a:cs typeface="Tahoma" panose="020B0604030504040204" pitchFamily="34" charset="0"/>
              </a:rPr>
              <a:t>fault </a:t>
            </a:r>
            <a:r>
              <a:rPr lang="zh-CN" altLang="en-US" sz="3200" b="1" dirty="0">
                <a:latin typeface="Tahoma" panose="020B0604030504040204" pitchFamily="34" charset="0"/>
                <a:cs typeface="Tahoma" panose="020B0604030504040204" pitchFamily="34" charset="0"/>
              </a:rPr>
              <a:t>的向量</a:t>
            </a:r>
          </a:p>
          <a:p>
            <a:r>
              <a:rPr lang="en-US" altLang="zh-CN" sz="3200" b="1" dirty="0">
                <a:latin typeface="Tahoma" panose="020B0604030504040204" pitchFamily="34" charset="0"/>
                <a:ea typeface="Tahoma" panose="020B0604030504040204" pitchFamily="34" charset="0"/>
                <a:cs typeface="Tahoma" panose="020B0604030504040204" pitchFamily="34" charset="0"/>
              </a:rPr>
              <a:t>STMIA R5!, {R0-R1} 		; </a:t>
            </a:r>
            <a:r>
              <a:rPr lang="zh-CN" altLang="en-US" sz="3200" b="1" dirty="0">
                <a:latin typeface="Tahoma" panose="020B0604030504040204" pitchFamily="34" charset="0"/>
                <a:cs typeface="Tahoma" panose="020B0604030504040204" pitchFamily="34" charset="0"/>
              </a:rPr>
              <a:t>拷贝它们的向量到新表中</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=0xE000ED08 		; </a:t>
            </a:r>
            <a:r>
              <a:rPr lang="zh-CN" altLang="en-US" sz="3200" b="1" dirty="0">
                <a:latin typeface="Tahoma" panose="020B0604030504040204" pitchFamily="34" charset="0"/>
                <a:cs typeface="Tahoma" panose="020B0604030504040204" pitchFamily="34" charset="0"/>
              </a:rPr>
              <a:t>向量表偏移量寄存器的地址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=NEW_VECT_TABLE</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把向量表重定位</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=IRQ7_Handler 		; </a:t>
            </a:r>
            <a:r>
              <a:rPr lang="zh-CN" altLang="en-US" sz="3200" b="1" dirty="0">
                <a:latin typeface="Tahoma" panose="020B0604030504040204" pitchFamily="34" charset="0"/>
                <a:cs typeface="Tahoma" panose="020B0604030504040204" pitchFamily="34" charset="0"/>
              </a:rPr>
              <a:t>取得</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=0xE000ED08 		; </a:t>
            </a:r>
            <a:r>
              <a:rPr lang="zh-CN" altLang="en-US" sz="3200" b="1" dirty="0">
                <a:latin typeface="Tahoma" panose="020B0604030504040204" pitchFamily="34" charset="0"/>
                <a:cs typeface="Tahoma" panose="020B0604030504040204" pitchFamily="34" charset="0"/>
              </a:rPr>
              <a:t>向量表偏移量寄存器的地址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R1, [R1]</a:t>
            </a:r>
          </a:p>
          <a:p>
            <a:r>
              <a:rPr lang="en-US" altLang="zh-CN" sz="3200" b="1" dirty="0">
                <a:latin typeface="Tahoma" panose="020B0604030504040204" pitchFamily="34" charset="0"/>
                <a:ea typeface="Tahoma" panose="020B0604030504040204" pitchFamily="34" charset="0"/>
                <a:cs typeface="Tahoma" panose="020B0604030504040204" pitchFamily="34" charset="0"/>
              </a:rPr>
              <a:t>ADD R1, R1,#(4*(7+16))		; </a:t>
            </a:r>
            <a:r>
              <a:rPr lang="zh-CN" altLang="en-US" sz="3200" b="1" dirty="0">
                <a:latin typeface="Tahoma" panose="020B0604030504040204" pitchFamily="34" charset="0"/>
                <a:cs typeface="Tahoma" panose="020B0604030504040204" pitchFamily="34" charset="0"/>
              </a:rPr>
              <a:t>计算</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R0, [R1] 			; </a:t>
            </a:r>
            <a:r>
              <a:rPr lang="zh-CN" altLang="en-US" sz="3200" b="1" dirty="0">
                <a:latin typeface="Tahoma" panose="020B0604030504040204" pitchFamily="34" charset="0"/>
                <a:cs typeface="Tahoma" panose="020B0604030504040204" pitchFamily="34" charset="0"/>
              </a:rPr>
              <a:t>在向量表中写入</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服务例程的入口地址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=0xE000E400 		; </a:t>
            </a:r>
            <a:r>
              <a:rPr lang="zh-CN" altLang="en-US" sz="3200" b="1" dirty="0">
                <a:latin typeface="Tahoma" panose="020B0604030504040204" pitchFamily="34" charset="0"/>
                <a:cs typeface="Tahoma" panose="020B0604030504040204" pitchFamily="34" charset="0"/>
              </a:rPr>
              <a:t>外部中断优先级寄存器阵列的基地址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R1, #0xC0</a:t>
            </a:r>
          </a:p>
          <a:p>
            <a:r>
              <a:rPr lang="en-US" altLang="zh-CN" sz="3200" b="1" dirty="0">
                <a:latin typeface="Tahoma" panose="020B0604030504040204" pitchFamily="34" charset="0"/>
                <a:ea typeface="Tahoma" panose="020B0604030504040204" pitchFamily="34" charset="0"/>
                <a:cs typeface="Tahoma" panose="020B0604030504040204" pitchFamily="34" charset="0"/>
              </a:rPr>
              <a:t>STRB R1, [R0,#7] 		; </a:t>
            </a:r>
            <a:r>
              <a:rPr lang="zh-CN" altLang="en-US" sz="3200" b="1" dirty="0">
                <a:latin typeface="Tahoma" panose="020B0604030504040204" pitchFamily="34" charset="0"/>
                <a:cs typeface="Tahoma" panose="020B0604030504040204" pitchFamily="34" charset="0"/>
              </a:rPr>
              <a:t>把</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的优先级设置为</a:t>
            </a:r>
            <a:r>
              <a:rPr lang="en-US" altLang="zh-CN" sz="3200" b="1" dirty="0">
                <a:latin typeface="Tahoma" panose="020B0604030504040204" pitchFamily="34" charset="0"/>
                <a:ea typeface="Tahoma" panose="020B0604030504040204" pitchFamily="34" charset="0"/>
                <a:cs typeface="Tahoma" panose="020B0604030504040204" pitchFamily="34" charset="0"/>
              </a:rPr>
              <a:t>0xC0</a:t>
            </a:r>
          </a:p>
          <a:p>
            <a:r>
              <a:rPr lang="en-US" altLang="zh-CN" sz="3200" b="1" dirty="0">
                <a:latin typeface="Tahoma" panose="020B0604030504040204" pitchFamily="34" charset="0"/>
                <a:ea typeface="Tahoma" panose="020B0604030504040204" pitchFamily="34" charset="0"/>
                <a:cs typeface="Tahoma" panose="020B0604030504040204" pitchFamily="34" charset="0"/>
              </a:rPr>
              <a:t>...</a:t>
            </a:r>
          </a:p>
          <a:p>
            <a:r>
              <a:rPr lang="en-US" altLang="zh-CN" sz="3200" b="1" dirty="0">
                <a:latin typeface="Tahoma" panose="020B0604030504040204" pitchFamily="34" charset="0"/>
                <a:ea typeface="Tahoma" panose="020B0604030504040204" pitchFamily="34" charset="0"/>
                <a:cs typeface="Tahoma" panose="020B0604030504040204" pitchFamily="34" charset="0"/>
              </a:rPr>
              <a:t>LDR R0, =0xE000E100		 ; SETEN </a:t>
            </a:r>
            <a:r>
              <a:rPr lang="zh-CN" altLang="en-US" sz="3200" b="1" dirty="0">
                <a:latin typeface="Tahoma" panose="020B0604030504040204" pitchFamily="34" charset="0"/>
                <a:cs typeface="Tahoma" panose="020B0604030504040204" pitchFamily="34" charset="0"/>
              </a:rPr>
              <a:t>寄存器的地址</a:t>
            </a:r>
          </a:p>
          <a:p>
            <a:r>
              <a:rPr lang="en-US" altLang="zh-CN" sz="3200" b="1" dirty="0">
                <a:latin typeface="Tahoma" panose="020B0604030504040204" pitchFamily="34" charset="0"/>
                <a:ea typeface="Tahoma" panose="020B0604030504040204" pitchFamily="34" charset="0"/>
                <a:cs typeface="Tahoma" panose="020B0604030504040204" pitchFamily="34" charset="0"/>
              </a:rPr>
              <a:t>MOV R1, #(1&lt;&lt;7) 		; </a:t>
            </a:r>
            <a:r>
              <a:rPr lang="zh-CN" altLang="en-US" sz="3200" b="1" dirty="0">
                <a:latin typeface="Tahoma" panose="020B0604030504040204" pitchFamily="34" charset="0"/>
                <a:cs typeface="Tahoma" panose="020B0604030504040204" pitchFamily="34" charset="0"/>
              </a:rPr>
              <a:t>置位</a:t>
            </a:r>
            <a:r>
              <a:rPr lang="en-US" altLang="zh-CN" sz="3200" b="1" dirty="0">
                <a:latin typeface="Tahoma" panose="020B0604030504040204" pitchFamily="34" charset="0"/>
                <a:ea typeface="Tahoma" panose="020B0604030504040204" pitchFamily="34" charset="0"/>
                <a:cs typeface="Tahoma" panose="020B0604030504040204" pitchFamily="34" charset="0"/>
              </a:rPr>
              <a:t>IRQ #7 </a:t>
            </a:r>
            <a:r>
              <a:rPr lang="zh-CN" altLang="en-US" sz="3200" b="1" dirty="0">
                <a:latin typeface="Tahoma" panose="020B0604030504040204" pitchFamily="34" charset="0"/>
                <a:cs typeface="Tahoma" panose="020B0604030504040204" pitchFamily="34" charset="0"/>
              </a:rPr>
              <a:t>的使能位</a:t>
            </a:r>
          </a:p>
          <a:p>
            <a:r>
              <a:rPr lang="en-US" altLang="zh-CN" sz="3200" b="1" dirty="0">
                <a:latin typeface="Tahoma" panose="020B0604030504040204" pitchFamily="34" charset="0"/>
                <a:ea typeface="Tahoma" panose="020B0604030504040204" pitchFamily="34" charset="0"/>
                <a:cs typeface="Tahoma" panose="020B0604030504040204" pitchFamily="34" charset="0"/>
              </a:rPr>
              <a:t>STR R1, [R0] 			; </a:t>
            </a:r>
            <a:r>
              <a:rPr lang="zh-CN" altLang="en-US" sz="3200" b="1" dirty="0">
                <a:latin typeface="Tahoma" panose="020B0604030504040204" pitchFamily="34" charset="0"/>
                <a:cs typeface="Tahoma" panose="020B0604030504040204" pitchFamily="34" charset="0"/>
              </a:rPr>
              <a:t>使能</a:t>
            </a:r>
            <a:r>
              <a:rPr lang="en-US" altLang="zh-CN" sz="3200" b="1" dirty="0">
                <a:latin typeface="Tahoma" panose="020B0604030504040204" pitchFamily="34" charset="0"/>
                <a:ea typeface="Tahoma" panose="020B0604030504040204" pitchFamily="34" charset="0"/>
                <a:cs typeface="Tahoma" panose="020B0604030504040204" pitchFamily="34" charset="0"/>
              </a:rPr>
              <a:t>IRQ #7</a:t>
            </a:r>
          </a:p>
          <a:p>
            <a:endParaRPr lang="zh-CN" altLang="en-US" dirty="0"/>
          </a:p>
        </p:txBody>
      </p:sp>
    </p:spTree>
    <p:extLst>
      <p:ext uri="{BB962C8B-B14F-4D97-AF65-F5344CB8AC3E}">
        <p14:creationId xmlns:p14="http://schemas.microsoft.com/office/powerpoint/2010/main" val="2165116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7774BB0D-1582-43F6-A937-1D1905D5AB73}"/>
              </a:ext>
            </a:extLst>
          </p:cNvPr>
          <p:cNvPicPr>
            <a:picLocks noChangeAspect="1"/>
          </p:cNvPicPr>
          <p:nvPr/>
        </p:nvPicPr>
        <p:blipFill>
          <a:blip r:embed="rId2"/>
          <a:stretch>
            <a:fillRect/>
          </a:stretch>
        </p:blipFill>
        <p:spPr>
          <a:xfrm>
            <a:off x="1358153" y="1421169"/>
            <a:ext cx="5818678" cy="4737584"/>
          </a:xfrm>
          <a:prstGeom prst="rect">
            <a:avLst/>
          </a:prstGeom>
        </p:spPr>
      </p:pic>
    </p:spTree>
    <p:extLst>
      <p:ext uri="{BB962C8B-B14F-4D97-AF65-F5344CB8AC3E}">
        <p14:creationId xmlns:p14="http://schemas.microsoft.com/office/powerpoint/2010/main" val="268900199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A03A4CE2-05F2-4C6D-8DBC-E8627713A178}"/>
              </a:ext>
            </a:extLst>
          </p:cNvPr>
          <p:cNvPicPr>
            <a:picLocks noChangeAspect="1"/>
          </p:cNvPicPr>
          <p:nvPr/>
        </p:nvPicPr>
        <p:blipFill>
          <a:blip r:embed="rId2"/>
          <a:stretch>
            <a:fillRect/>
          </a:stretch>
        </p:blipFill>
        <p:spPr>
          <a:xfrm>
            <a:off x="3571336" y="640080"/>
            <a:ext cx="5068913" cy="55778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pPr lvl="1"/>
            <a:endParaRPr lang="en-US" altLang="zh-CN" sz="1300">
              <a:solidFill>
                <a:srgbClr val="FFFFFF"/>
              </a:solidFill>
            </a:endParaRPr>
          </a:p>
        </p:txBody>
      </p:sp>
    </p:spTree>
    <p:extLst>
      <p:ext uri="{BB962C8B-B14F-4D97-AF65-F5344CB8AC3E}">
        <p14:creationId xmlns:p14="http://schemas.microsoft.com/office/powerpoint/2010/main" val="11079330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中断／异常的响应序列</a:t>
            </a:r>
          </a:p>
          <a:p>
            <a:pPr lvl="1"/>
            <a:r>
              <a:rPr lang="zh-CN" altLang="en-US" dirty="0"/>
              <a:t>当</a:t>
            </a:r>
            <a:r>
              <a:rPr lang="en-US" altLang="zh-CN" dirty="0"/>
              <a:t>CM3</a:t>
            </a:r>
            <a:r>
              <a:rPr lang="zh-CN" altLang="en-US" dirty="0"/>
              <a:t>开始响应一个中断时，会在它看不见的体内奔涌起三股暗流：</a:t>
            </a:r>
          </a:p>
          <a:p>
            <a:pPr lvl="2"/>
            <a:r>
              <a:rPr lang="zh-CN" altLang="en-US" dirty="0"/>
              <a:t>入栈： 把</a:t>
            </a:r>
            <a:r>
              <a:rPr lang="en-US" altLang="zh-CN" dirty="0"/>
              <a:t>8</a:t>
            </a:r>
            <a:r>
              <a:rPr lang="zh-CN" altLang="en-US" dirty="0"/>
              <a:t>个寄存器的值压入栈</a:t>
            </a:r>
          </a:p>
          <a:p>
            <a:pPr lvl="2"/>
            <a:r>
              <a:rPr lang="zh-CN" altLang="en-US" dirty="0"/>
              <a:t>取向量：从向量表中找出对应的服务程序入口地址</a:t>
            </a:r>
          </a:p>
          <a:p>
            <a:pPr lvl="2"/>
            <a:r>
              <a:rPr lang="zh-CN" altLang="en-US" dirty="0"/>
              <a:t>选择堆栈指针</a:t>
            </a:r>
            <a:r>
              <a:rPr lang="en-US" altLang="zh-CN" dirty="0"/>
              <a:t>MSP/PSP</a:t>
            </a:r>
            <a:r>
              <a:rPr lang="zh-CN" altLang="en-US" dirty="0"/>
              <a:t>，更新堆栈指针</a:t>
            </a:r>
            <a:r>
              <a:rPr lang="en-US" altLang="zh-CN" dirty="0"/>
              <a:t>SP</a:t>
            </a:r>
            <a:r>
              <a:rPr lang="zh-CN" altLang="en-US" dirty="0"/>
              <a:t>，更新连接寄存器</a:t>
            </a:r>
            <a:r>
              <a:rPr lang="en-US" altLang="zh-CN" dirty="0"/>
              <a:t>LR</a:t>
            </a:r>
            <a:r>
              <a:rPr lang="zh-CN" altLang="en-US" dirty="0"/>
              <a:t>，更新程序计数器</a:t>
            </a:r>
            <a:r>
              <a:rPr lang="en-US" altLang="zh-CN" dirty="0"/>
              <a:t>PC</a:t>
            </a:r>
          </a:p>
        </p:txBody>
      </p:sp>
    </p:spTree>
    <p:extLst>
      <p:ext uri="{BB962C8B-B14F-4D97-AF65-F5344CB8AC3E}">
        <p14:creationId xmlns:p14="http://schemas.microsoft.com/office/powerpoint/2010/main" val="23250522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p:txBody>
      </p:sp>
      <p:pic>
        <p:nvPicPr>
          <p:cNvPr id="4" name="图片 3">
            <a:extLst>
              <a:ext uri="{FF2B5EF4-FFF2-40B4-BE49-F238E27FC236}">
                <a16:creationId xmlns:a16="http://schemas.microsoft.com/office/drawing/2014/main" id="{9D69E458-3D9F-4EFA-B30E-A60016674CCD}"/>
              </a:ext>
            </a:extLst>
          </p:cNvPr>
          <p:cNvPicPr>
            <a:picLocks noChangeAspect="1"/>
          </p:cNvPicPr>
          <p:nvPr/>
        </p:nvPicPr>
        <p:blipFill>
          <a:blip r:embed="rId2"/>
          <a:stretch>
            <a:fillRect/>
          </a:stretch>
        </p:blipFill>
        <p:spPr>
          <a:xfrm>
            <a:off x="822959" y="1400164"/>
            <a:ext cx="6243354" cy="2894543"/>
          </a:xfrm>
          <a:prstGeom prst="rect">
            <a:avLst/>
          </a:prstGeom>
        </p:spPr>
      </p:pic>
      <p:pic>
        <p:nvPicPr>
          <p:cNvPr id="5" name="图片 4">
            <a:extLst>
              <a:ext uri="{FF2B5EF4-FFF2-40B4-BE49-F238E27FC236}">
                <a16:creationId xmlns:a16="http://schemas.microsoft.com/office/drawing/2014/main" id="{A95C7193-894B-49DC-AAB0-C07A8124BB5C}"/>
              </a:ext>
            </a:extLst>
          </p:cNvPr>
          <p:cNvPicPr>
            <a:picLocks noChangeAspect="1"/>
          </p:cNvPicPr>
          <p:nvPr/>
        </p:nvPicPr>
        <p:blipFill>
          <a:blip r:embed="rId3"/>
          <a:stretch>
            <a:fillRect/>
          </a:stretch>
        </p:blipFill>
        <p:spPr>
          <a:xfrm>
            <a:off x="3600980" y="4942622"/>
            <a:ext cx="4765780" cy="1250902"/>
          </a:xfrm>
          <a:prstGeom prst="rect">
            <a:avLst/>
          </a:prstGeom>
        </p:spPr>
      </p:pic>
    </p:spTree>
    <p:extLst>
      <p:ext uri="{BB962C8B-B14F-4D97-AF65-F5344CB8AC3E}">
        <p14:creationId xmlns:p14="http://schemas.microsoft.com/office/powerpoint/2010/main" val="38646186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lvl="1"/>
            <a:r>
              <a:rPr lang="en-US" altLang="zh-CN" dirty="0"/>
              <a:t>CM3</a:t>
            </a:r>
            <a:r>
              <a:rPr lang="zh-CN" altLang="en-US" dirty="0"/>
              <a:t>在看不见的内部打乱了入栈的顺序，这是有深层次的原因的。先把</a:t>
            </a:r>
            <a:r>
              <a:rPr lang="en-US" altLang="zh-CN" dirty="0"/>
              <a:t>PC</a:t>
            </a:r>
            <a:r>
              <a:rPr lang="zh-CN" altLang="en-US" dirty="0"/>
              <a:t>与</a:t>
            </a:r>
            <a:r>
              <a:rPr lang="en-US" altLang="zh-CN" dirty="0" err="1"/>
              <a:t>xPSR</a:t>
            </a:r>
            <a:r>
              <a:rPr lang="zh-CN" altLang="en-US" dirty="0"/>
              <a:t>的值保存，就可以更早地启动服务例程指令的预取</a:t>
            </a:r>
            <a:r>
              <a:rPr lang="en-US" altLang="zh-CN" dirty="0"/>
              <a:t>——</a:t>
            </a:r>
            <a:r>
              <a:rPr lang="zh-CN" altLang="en-US" dirty="0"/>
              <a:t>因为这需要修改</a:t>
            </a:r>
            <a:r>
              <a:rPr lang="en-US" altLang="zh-CN" dirty="0"/>
              <a:t>PC</a:t>
            </a:r>
            <a:r>
              <a:rPr lang="zh-CN" altLang="en-US" dirty="0"/>
              <a:t>；同时，也做到了在早期就可以更新</a:t>
            </a:r>
            <a:r>
              <a:rPr lang="en-US" altLang="zh-CN" dirty="0" err="1"/>
              <a:t>xPSR</a:t>
            </a:r>
            <a:r>
              <a:rPr lang="zh-CN" altLang="en-US" dirty="0"/>
              <a:t>中</a:t>
            </a:r>
            <a:r>
              <a:rPr lang="en-US" altLang="zh-CN" dirty="0"/>
              <a:t>IPSR</a:t>
            </a:r>
            <a:r>
              <a:rPr lang="zh-CN" altLang="en-US" dirty="0"/>
              <a:t>位段的值。</a:t>
            </a:r>
          </a:p>
          <a:p>
            <a:pPr lvl="1"/>
            <a:r>
              <a:rPr lang="zh-CN" altLang="en-US" dirty="0"/>
              <a:t>另外，为啥袒护</a:t>
            </a:r>
            <a:r>
              <a:rPr lang="en-US" altLang="zh-CN" dirty="0"/>
              <a:t>R0‐R3</a:t>
            </a:r>
            <a:r>
              <a:rPr lang="zh-CN" altLang="en-US" dirty="0"/>
              <a:t>以及</a:t>
            </a:r>
            <a:r>
              <a:rPr lang="en-US" altLang="zh-CN" dirty="0"/>
              <a:t>R12</a:t>
            </a:r>
            <a:r>
              <a:rPr lang="zh-CN" altLang="en-US" dirty="0"/>
              <a:t>呢，</a:t>
            </a:r>
            <a:r>
              <a:rPr lang="en-US" altLang="zh-CN" dirty="0"/>
              <a:t>R4‐R11</a:t>
            </a:r>
            <a:r>
              <a:rPr lang="zh-CN" altLang="en-US" dirty="0"/>
              <a:t>就是下等公民？原来，在</a:t>
            </a:r>
            <a:r>
              <a:rPr lang="en-US" altLang="zh-CN" dirty="0"/>
              <a:t>ARM</a:t>
            </a:r>
            <a:r>
              <a:rPr lang="zh-CN" altLang="en-US" dirty="0"/>
              <a:t>上，有一套的</a:t>
            </a:r>
            <a:r>
              <a:rPr lang="en-US" altLang="zh-CN" dirty="0"/>
              <a:t>C</a:t>
            </a:r>
            <a:r>
              <a:rPr lang="zh-CN" altLang="en-US" dirty="0"/>
              <a:t>函数调用标准约定（</a:t>
            </a:r>
            <a:r>
              <a:rPr lang="en-US" altLang="zh-CN" dirty="0"/>
              <a:t>《C/C++ Procedure Call Standard for the ARM Architecture》</a:t>
            </a:r>
            <a:r>
              <a:rPr lang="zh-CN" altLang="en-US" dirty="0"/>
              <a:t>）。它使得中断服务例程能用</a:t>
            </a:r>
            <a:r>
              <a:rPr lang="en-US" altLang="zh-CN" dirty="0"/>
              <a:t>C</a:t>
            </a:r>
            <a:r>
              <a:rPr lang="zh-CN" altLang="en-US" dirty="0"/>
              <a:t>语言编写，编译器优先使用被入栈的寄存器来保存中间结果</a:t>
            </a:r>
            <a:endParaRPr lang="en-US" altLang="zh-CN" dirty="0"/>
          </a:p>
          <a:p>
            <a:pPr lvl="2"/>
            <a:r>
              <a:rPr lang="zh-CN" altLang="en-US" dirty="0"/>
              <a:t>（当然，如果程序过大也可能要用到</a:t>
            </a:r>
            <a:r>
              <a:rPr lang="en-US" altLang="zh-CN" dirty="0"/>
              <a:t>R4‐R11</a:t>
            </a:r>
            <a:r>
              <a:rPr lang="zh-CN" altLang="en-US" dirty="0"/>
              <a:t>，此时编译器负责生成代码来</a:t>
            </a:r>
            <a:r>
              <a:rPr lang="en-US" altLang="zh-CN" dirty="0"/>
              <a:t>push</a:t>
            </a:r>
            <a:r>
              <a:rPr lang="zh-CN" altLang="en-US" dirty="0"/>
              <a:t>它们。但是，</a:t>
            </a:r>
            <a:r>
              <a:rPr lang="en-US" altLang="zh-CN" dirty="0"/>
              <a:t>ISR</a:t>
            </a:r>
            <a:r>
              <a:rPr lang="zh-CN" altLang="en-US" dirty="0"/>
              <a:t>应该短小精悍，不要让系统如此操心）。</a:t>
            </a:r>
          </a:p>
        </p:txBody>
      </p:sp>
    </p:spTree>
    <p:extLst>
      <p:ext uri="{BB962C8B-B14F-4D97-AF65-F5344CB8AC3E}">
        <p14:creationId xmlns:p14="http://schemas.microsoft.com/office/powerpoint/2010/main" val="14314098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t>取向量</a:t>
            </a:r>
          </a:p>
          <a:p>
            <a:pPr lvl="1"/>
            <a:r>
              <a:rPr lang="zh-CN" altLang="en-US" dirty="0"/>
              <a:t>当数据总线（系统总线）正在为入栈操作而忙得团团转时，指令总线（</a:t>
            </a:r>
            <a:r>
              <a:rPr lang="en-US" altLang="zh-CN" dirty="0"/>
              <a:t>I‐Code</a:t>
            </a:r>
            <a:r>
              <a:rPr lang="zh-CN" altLang="en-US" dirty="0"/>
              <a:t>总线）可不是凉快地坐着看热闹</a:t>
            </a:r>
            <a:r>
              <a:rPr lang="en-US" altLang="zh-CN" dirty="0"/>
              <a:t>——</a:t>
            </a:r>
            <a:r>
              <a:rPr lang="zh-CN" altLang="en-US" dirty="0"/>
              <a:t>它正在为响应中断紧张有序地执行另一项重要的任务：从向量表中找出正确的异常向量，然后在服务程序的入口处预取指。由此可以看到各自都有专用总线的好处：入栈与取指这两个工作能同时进行。</a:t>
            </a:r>
          </a:p>
          <a:p>
            <a:r>
              <a:rPr lang="zh-CN" altLang="en-US" dirty="0"/>
              <a:t>更新寄存器</a:t>
            </a:r>
          </a:p>
          <a:p>
            <a:pPr lvl="1"/>
            <a:r>
              <a:rPr lang="zh-CN" altLang="en-US" dirty="0"/>
              <a:t>在入栈和取向量的工作都完毕之后，执行服务例程之前，还要更新一系列的寄存器：</a:t>
            </a:r>
          </a:p>
          <a:p>
            <a:pPr lvl="2"/>
            <a:r>
              <a:rPr lang="en-US" altLang="zh-CN" dirty="0"/>
              <a:t>SP</a:t>
            </a:r>
            <a:r>
              <a:rPr lang="zh-CN" altLang="en-US" dirty="0"/>
              <a:t>：在入栈中会把堆栈指针（</a:t>
            </a:r>
            <a:r>
              <a:rPr lang="en-US" altLang="zh-CN" dirty="0"/>
              <a:t>PSP</a:t>
            </a:r>
            <a:r>
              <a:rPr lang="zh-CN" altLang="en-US" dirty="0"/>
              <a:t>或</a:t>
            </a:r>
            <a:r>
              <a:rPr lang="en-US" altLang="zh-CN" dirty="0"/>
              <a:t>MSP</a:t>
            </a:r>
            <a:r>
              <a:rPr lang="zh-CN" altLang="en-US" dirty="0"/>
              <a:t>）更新到新的位置。在执行服务例程后，将由</a:t>
            </a:r>
            <a:r>
              <a:rPr lang="en-US" altLang="zh-CN" dirty="0"/>
              <a:t>MSP</a:t>
            </a:r>
            <a:r>
              <a:rPr lang="zh-CN" altLang="en-US" dirty="0"/>
              <a:t>负责对堆栈的访问。</a:t>
            </a:r>
          </a:p>
          <a:p>
            <a:pPr lvl="2"/>
            <a:r>
              <a:rPr lang="en-US" altLang="zh-CN" dirty="0"/>
              <a:t>PSR</a:t>
            </a:r>
            <a:r>
              <a:rPr lang="zh-CN" altLang="en-US" dirty="0"/>
              <a:t>：</a:t>
            </a:r>
            <a:r>
              <a:rPr lang="en-US" altLang="zh-CN" dirty="0"/>
              <a:t>IPSR</a:t>
            </a:r>
            <a:r>
              <a:rPr lang="zh-CN" altLang="en-US" dirty="0"/>
              <a:t>位段（地处</a:t>
            </a:r>
            <a:r>
              <a:rPr lang="en-US" altLang="zh-CN" dirty="0"/>
              <a:t>PSR</a:t>
            </a:r>
            <a:r>
              <a:rPr lang="zh-CN" altLang="en-US" dirty="0"/>
              <a:t>的最低部分）会被更新为新响应的异常编号。</a:t>
            </a:r>
          </a:p>
          <a:p>
            <a:pPr lvl="2"/>
            <a:r>
              <a:rPr lang="en-US" altLang="zh-CN" dirty="0"/>
              <a:t>PC</a:t>
            </a:r>
            <a:r>
              <a:rPr lang="zh-CN" altLang="en-US" dirty="0"/>
              <a:t>：在向量取出完毕后，</a:t>
            </a:r>
            <a:r>
              <a:rPr lang="en-US" altLang="zh-CN" dirty="0"/>
              <a:t>PC</a:t>
            </a:r>
            <a:r>
              <a:rPr lang="zh-CN" altLang="en-US" dirty="0"/>
              <a:t>将指向服务例程的入口地址，</a:t>
            </a:r>
          </a:p>
          <a:p>
            <a:pPr lvl="2"/>
            <a:r>
              <a:rPr lang="en-US" altLang="zh-CN" dirty="0"/>
              <a:t>LR</a:t>
            </a:r>
            <a:r>
              <a:rPr lang="zh-CN" altLang="en-US" dirty="0"/>
              <a:t>：</a:t>
            </a:r>
            <a:r>
              <a:rPr lang="en-US" altLang="zh-CN" dirty="0"/>
              <a:t>LR</a:t>
            </a:r>
            <a:r>
              <a:rPr lang="zh-CN" altLang="en-US" dirty="0"/>
              <a:t>的用法将被重新解释，其值也被更新成一种特殊的值，称为“</a:t>
            </a:r>
            <a:r>
              <a:rPr lang="en-US" altLang="zh-CN" dirty="0"/>
              <a:t>EXC_RETURN”</a:t>
            </a:r>
            <a:r>
              <a:rPr lang="zh-CN" altLang="en-US" dirty="0"/>
              <a:t>，并且在异常返回时使用。</a:t>
            </a:r>
            <a:r>
              <a:rPr lang="en-US" altLang="zh-CN" dirty="0"/>
              <a:t>EXC_RETURN</a:t>
            </a:r>
            <a:r>
              <a:rPr lang="zh-CN" altLang="en-US" dirty="0"/>
              <a:t>的二进制值除了最低</a:t>
            </a:r>
            <a:r>
              <a:rPr lang="en-US" altLang="zh-CN" dirty="0"/>
              <a:t>4</a:t>
            </a:r>
            <a:r>
              <a:rPr lang="zh-CN" altLang="en-US" dirty="0"/>
              <a:t>位外全为</a:t>
            </a:r>
            <a:r>
              <a:rPr lang="en-US" altLang="zh-CN" dirty="0"/>
              <a:t>1</a:t>
            </a:r>
            <a:r>
              <a:rPr lang="zh-CN" altLang="en-US" dirty="0"/>
              <a:t>，而其最低</a:t>
            </a:r>
            <a:r>
              <a:rPr lang="en-US" altLang="zh-CN" dirty="0"/>
              <a:t>4</a:t>
            </a:r>
            <a:r>
              <a:rPr lang="zh-CN" altLang="en-US" dirty="0"/>
              <a:t>位则有另外的含义。</a:t>
            </a:r>
          </a:p>
          <a:p>
            <a:pPr lvl="1"/>
            <a:r>
              <a:rPr lang="zh-CN" altLang="en-US" dirty="0"/>
              <a:t>以上是在响应异常时通用寄存器的变化。另一方面，在</a:t>
            </a:r>
            <a:r>
              <a:rPr lang="en-US" altLang="zh-CN" dirty="0"/>
              <a:t>NVIC</a:t>
            </a:r>
            <a:r>
              <a:rPr lang="zh-CN" altLang="en-US" dirty="0"/>
              <a:t>中，也伴随着更新了与之相关的若干寄存器。例如，新响应异常的悬起位将被清除，同时其活动位将被置位。</a:t>
            </a:r>
            <a:endParaRPr lang="en-US" altLang="zh-CN" dirty="0"/>
          </a:p>
        </p:txBody>
      </p:sp>
    </p:spTree>
    <p:extLst>
      <p:ext uri="{BB962C8B-B14F-4D97-AF65-F5344CB8AC3E}">
        <p14:creationId xmlns:p14="http://schemas.microsoft.com/office/powerpoint/2010/main" val="20003755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dirty="0"/>
              <a:t>CM3</a:t>
            </a:r>
            <a:r>
              <a:rPr lang="zh-CN" altLang="en-US" dirty="0"/>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60" y="1339632"/>
            <a:ext cx="7326322" cy="5104417"/>
          </a:xfrm>
        </p:spPr>
        <p:txBody>
          <a:bodyPr>
            <a:normAutofit fontScale="62500" lnSpcReduction="20000"/>
          </a:bodyPr>
          <a:lstStyle/>
          <a:p>
            <a:r>
              <a:rPr lang="zh-CN" altLang="en-US" dirty="0"/>
              <a:t>异常返回</a:t>
            </a:r>
          </a:p>
          <a:p>
            <a:pPr lvl="1"/>
            <a:r>
              <a:rPr lang="zh-CN" altLang="en-US" dirty="0"/>
              <a:t>当异常服务例程执行完毕后，需要很正式地做一个“异常返回”动作序列，从而恢复先前的系统状态，才能使被中断的程序得以继续执行。从形式上看，有</a:t>
            </a:r>
            <a:r>
              <a:rPr lang="en-US" altLang="zh-CN" dirty="0"/>
              <a:t>3</a:t>
            </a:r>
            <a:r>
              <a:rPr lang="zh-CN" altLang="en-US" dirty="0"/>
              <a:t>种途径可以触发异常返回序列，不管使用哪一种，都需要用到先前储的</a:t>
            </a:r>
            <a:r>
              <a:rPr lang="en-US" altLang="zh-CN" dirty="0"/>
              <a:t>LR</a:t>
            </a:r>
            <a:r>
              <a:rPr lang="zh-CN" altLang="en-US" dirty="0"/>
              <a:t>的值。</a:t>
            </a:r>
            <a:endParaRPr lang="en-US" altLang="zh-CN" dirty="0"/>
          </a:p>
          <a:p>
            <a:pPr lvl="1"/>
            <a:endParaRPr lang="en-US" altLang="zh-CN" dirty="0"/>
          </a:p>
          <a:p>
            <a:pPr lvl="1"/>
            <a:endParaRPr lang="en-US" altLang="zh-CN" dirty="0"/>
          </a:p>
          <a:p>
            <a:pPr lvl="1"/>
            <a:endParaRPr lang="en-US" altLang="zh-CN" dirty="0"/>
          </a:p>
          <a:p>
            <a:pPr lvl="1"/>
            <a:endParaRPr lang="zh-CN" altLang="en-US" dirty="0"/>
          </a:p>
          <a:p>
            <a:pPr lvl="1"/>
            <a:r>
              <a:rPr lang="zh-CN" altLang="en-US" dirty="0"/>
              <a:t>在服务例程中，</a:t>
            </a:r>
            <a:r>
              <a:rPr lang="en-US" altLang="zh-CN" dirty="0"/>
              <a:t>LR</a:t>
            </a:r>
            <a:r>
              <a:rPr lang="zh-CN" altLang="en-US" dirty="0"/>
              <a:t>的值常常会被压入栈。此时即可使用</a:t>
            </a:r>
            <a:r>
              <a:rPr lang="en-US" altLang="zh-CN" dirty="0"/>
              <a:t>POP</a:t>
            </a:r>
            <a:r>
              <a:rPr lang="zh-CN" altLang="en-US" dirty="0"/>
              <a:t>指令把</a:t>
            </a:r>
            <a:r>
              <a:rPr lang="en-US" altLang="zh-CN" dirty="0"/>
              <a:t>LR</a:t>
            </a:r>
            <a:r>
              <a:rPr lang="zh-CN" altLang="en-US" dirty="0"/>
              <a:t>存储的</a:t>
            </a:r>
            <a:r>
              <a:rPr lang="en-US" altLang="zh-CN" dirty="0"/>
              <a:t>EXC_RETURN</a:t>
            </a:r>
            <a:r>
              <a:rPr lang="zh-CN" altLang="en-US" dirty="0"/>
              <a:t>往</a:t>
            </a:r>
            <a:r>
              <a:rPr lang="en-US" altLang="zh-CN" dirty="0"/>
              <a:t>PC</a:t>
            </a:r>
            <a:r>
              <a:rPr lang="zh-CN" altLang="en-US" dirty="0"/>
              <a:t>里弹，从而激起处理器做中断返回</a:t>
            </a:r>
            <a:r>
              <a:rPr lang="en-US" altLang="zh-CN" dirty="0"/>
              <a:t>LDR</a:t>
            </a:r>
            <a:r>
              <a:rPr lang="zh-CN" altLang="en-US" dirty="0"/>
              <a:t>与</a:t>
            </a:r>
            <a:r>
              <a:rPr lang="en-US" altLang="zh-CN" dirty="0"/>
              <a:t>LDM </a:t>
            </a:r>
            <a:r>
              <a:rPr lang="zh-CN" altLang="en-US" dirty="0"/>
              <a:t>把</a:t>
            </a:r>
            <a:r>
              <a:rPr lang="en-US" altLang="zh-CN" dirty="0"/>
              <a:t>PC</a:t>
            </a:r>
            <a:r>
              <a:rPr lang="zh-CN" altLang="en-US" dirty="0"/>
              <a:t>作为目的寄存器，亦可启动中断返回序列。</a:t>
            </a:r>
          </a:p>
          <a:p>
            <a:pPr lvl="1"/>
            <a:r>
              <a:rPr lang="zh-CN" altLang="en-US" dirty="0"/>
              <a:t>有些处理器使用特殊的返回指令来标示中断返回，例如</a:t>
            </a:r>
            <a:r>
              <a:rPr lang="en-US" altLang="zh-CN" dirty="0"/>
              <a:t>8051</a:t>
            </a:r>
            <a:r>
              <a:rPr lang="zh-CN" altLang="en-US" dirty="0"/>
              <a:t>就使用</a:t>
            </a:r>
            <a:r>
              <a:rPr lang="en-US" altLang="zh-CN" dirty="0" err="1"/>
              <a:t>reti</a:t>
            </a:r>
            <a:r>
              <a:rPr lang="zh-CN" altLang="en-US" dirty="0"/>
              <a:t>。但是在</a:t>
            </a:r>
            <a:r>
              <a:rPr lang="en-US" altLang="zh-CN" dirty="0"/>
              <a:t>CM3</a:t>
            </a:r>
            <a:r>
              <a:rPr lang="zh-CN" altLang="en-US" dirty="0"/>
              <a:t>中，是通过把</a:t>
            </a:r>
            <a:r>
              <a:rPr lang="en-US" altLang="zh-CN" dirty="0"/>
              <a:t>EXC_RETURN</a:t>
            </a:r>
            <a:r>
              <a:rPr lang="zh-CN" altLang="en-US" dirty="0"/>
              <a:t>往</a:t>
            </a:r>
            <a:r>
              <a:rPr lang="en-US" altLang="zh-CN" dirty="0"/>
              <a:t>PC</a:t>
            </a:r>
            <a:r>
              <a:rPr lang="zh-CN" altLang="en-US" dirty="0"/>
              <a:t>里写来识别返回动作的。因此，可以使用上述的常规返回指令，从而为使用</a:t>
            </a:r>
            <a:r>
              <a:rPr lang="en-US" altLang="zh-CN" dirty="0"/>
              <a:t>C</a:t>
            </a:r>
            <a:r>
              <a:rPr lang="zh-CN" altLang="en-US" dirty="0"/>
              <a:t>语言编写服务例程扫清了最后的障碍（无需特殊的编译器命令，如</a:t>
            </a:r>
            <a:r>
              <a:rPr lang="en-US" altLang="zh-CN" dirty="0"/>
              <a:t>__interrupt</a:t>
            </a:r>
            <a:r>
              <a:rPr lang="zh-CN" altLang="en-US" dirty="0"/>
              <a:t>）。</a:t>
            </a:r>
          </a:p>
          <a:p>
            <a:pPr lvl="1"/>
            <a:r>
              <a:rPr lang="zh-CN" altLang="en-US" dirty="0"/>
              <a:t>在启动了中断返回序列后，下述的处理就将进行：</a:t>
            </a:r>
          </a:p>
          <a:p>
            <a:pPr lvl="2"/>
            <a:r>
              <a:rPr lang="en-US" altLang="zh-CN" dirty="0"/>
              <a:t>1. </a:t>
            </a:r>
            <a:r>
              <a:rPr lang="zh-CN" altLang="en-US" dirty="0"/>
              <a:t>出栈：先前压入栈中的寄存器在这里恢复。内部的出栈顺序与入栈时的相对应，堆栈指针的值也改回去。</a:t>
            </a:r>
          </a:p>
          <a:p>
            <a:pPr lvl="2"/>
            <a:r>
              <a:rPr lang="en-US" altLang="zh-CN" dirty="0"/>
              <a:t>2. </a:t>
            </a:r>
            <a:r>
              <a:rPr lang="zh-CN" altLang="en-US" dirty="0"/>
              <a:t>更新</a:t>
            </a:r>
            <a:r>
              <a:rPr lang="en-US" altLang="zh-CN" dirty="0"/>
              <a:t>NVIC</a:t>
            </a:r>
            <a:r>
              <a:rPr lang="zh-CN" altLang="en-US" dirty="0"/>
              <a:t>寄存器：伴随着异常的返回，它的活动位也被硬件清除。对于外部中断，倘若中断输入再次被置为有效，悬起位也将再次置位，新一次的中断响应序列也可随之再次开始。</a:t>
            </a:r>
            <a:endParaRPr lang="en-US" altLang="zh-CN" dirty="0"/>
          </a:p>
        </p:txBody>
      </p:sp>
      <p:pic>
        <p:nvPicPr>
          <p:cNvPr id="4" name="图片 3">
            <a:extLst>
              <a:ext uri="{FF2B5EF4-FFF2-40B4-BE49-F238E27FC236}">
                <a16:creationId xmlns:a16="http://schemas.microsoft.com/office/drawing/2014/main" id="{7B3FECE8-3CAF-4205-A396-78179F111DC2}"/>
              </a:ext>
            </a:extLst>
          </p:cNvPr>
          <p:cNvPicPr>
            <a:picLocks noChangeAspect="1"/>
          </p:cNvPicPr>
          <p:nvPr/>
        </p:nvPicPr>
        <p:blipFill>
          <a:blip r:embed="rId2"/>
          <a:stretch>
            <a:fillRect/>
          </a:stretch>
        </p:blipFill>
        <p:spPr>
          <a:xfrm>
            <a:off x="1892266" y="2409568"/>
            <a:ext cx="5546056" cy="1375501"/>
          </a:xfrm>
          <a:prstGeom prst="rect">
            <a:avLst/>
          </a:prstGeom>
        </p:spPr>
      </p:pic>
    </p:spTree>
    <p:extLst>
      <p:ext uri="{BB962C8B-B14F-4D97-AF65-F5344CB8AC3E}">
        <p14:creationId xmlns:p14="http://schemas.microsoft.com/office/powerpoint/2010/main" val="37029520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AC1B99B6-2397-4E69-9E00-D6892F7FF518}"/>
              </a:ext>
            </a:extLst>
          </p:cNvPr>
          <p:cNvPicPr>
            <a:picLocks noChangeAspect="1"/>
          </p:cNvPicPr>
          <p:nvPr/>
        </p:nvPicPr>
        <p:blipFill>
          <a:blip r:embed="rId2"/>
          <a:stretch>
            <a:fillRect/>
          </a:stretch>
        </p:blipFill>
        <p:spPr>
          <a:xfrm>
            <a:off x="3489899" y="1235911"/>
            <a:ext cx="5098562" cy="204871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1275631"/>
          </a:xfrm>
        </p:spPr>
        <p:txBody>
          <a:bodyPr>
            <a:normAutofit/>
          </a:bodyPr>
          <a:lstStyle/>
          <a:p>
            <a:r>
              <a:rPr lang="en-US" altLang="zh-CN" sz="3100" dirty="0">
                <a:solidFill>
                  <a:srgbClr val="FFFFFF"/>
                </a:solidFill>
              </a:rPr>
              <a:t>CM3</a:t>
            </a:r>
            <a:br>
              <a:rPr lang="en-US" altLang="zh-CN" sz="3100" dirty="0">
                <a:solidFill>
                  <a:srgbClr val="FFFFFF"/>
                </a:solidFill>
              </a:rPr>
            </a:br>
            <a:r>
              <a:rPr lang="zh-CN" altLang="en-US" sz="3100" dirty="0">
                <a:solidFill>
                  <a:srgbClr val="FFFFFF"/>
                </a:solidFill>
              </a:rPr>
              <a:t>异常与中断</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519142"/>
            <a:ext cx="2313633" cy="3470177"/>
          </a:xfrm>
        </p:spPr>
        <p:txBody>
          <a:bodyPr>
            <a:normAutofit fontScale="85000" lnSpcReduction="10000"/>
          </a:bodyPr>
          <a:lstStyle/>
          <a:p>
            <a:r>
              <a:rPr lang="zh-CN" altLang="en-US" sz="1300" dirty="0">
                <a:solidFill>
                  <a:srgbClr val="FFFFFF"/>
                </a:solidFill>
              </a:rPr>
              <a:t>在进入异常服务程序后，</a:t>
            </a:r>
            <a:r>
              <a:rPr lang="en-US" altLang="zh-CN" sz="1300" dirty="0">
                <a:solidFill>
                  <a:srgbClr val="FFFFFF"/>
                </a:solidFill>
              </a:rPr>
              <a:t>LR</a:t>
            </a:r>
            <a:r>
              <a:rPr lang="zh-CN" altLang="en-US" sz="1300" dirty="0">
                <a:solidFill>
                  <a:srgbClr val="FFFFFF"/>
                </a:solidFill>
              </a:rPr>
              <a:t>的值被自动更新为特殊的</a:t>
            </a:r>
            <a:r>
              <a:rPr lang="en-US" altLang="zh-CN" sz="1300" dirty="0">
                <a:solidFill>
                  <a:srgbClr val="FFFFFF"/>
                </a:solidFill>
              </a:rPr>
              <a:t>EXC_RETURN</a:t>
            </a:r>
            <a:r>
              <a:rPr lang="zh-CN" altLang="en-US" sz="1300" dirty="0">
                <a:solidFill>
                  <a:srgbClr val="FFFFFF"/>
                </a:solidFill>
              </a:rPr>
              <a:t>，这是一个高</a:t>
            </a:r>
            <a:r>
              <a:rPr lang="en-US" altLang="zh-CN" sz="1300" dirty="0">
                <a:solidFill>
                  <a:srgbClr val="FFFFFF"/>
                </a:solidFill>
              </a:rPr>
              <a:t>28</a:t>
            </a:r>
            <a:r>
              <a:rPr lang="zh-CN" altLang="en-US" sz="1300" dirty="0">
                <a:solidFill>
                  <a:srgbClr val="FFFFFF"/>
                </a:solidFill>
              </a:rPr>
              <a:t>位全为</a:t>
            </a:r>
            <a:r>
              <a:rPr lang="en-US" altLang="zh-CN" sz="1300" dirty="0">
                <a:solidFill>
                  <a:srgbClr val="FFFFFF"/>
                </a:solidFill>
              </a:rPr>
              <a:t>1</a:t>
            </a:r>
            <a:r>
              <a:rPr lang="zh-CN" altLang="en-US" sz="1300" dirty="0">
                <a:solidFill>
                  <a:srgbClr val="FFFFFF"/>
                </a:solidFill>
              </a:rPr>
              <a:t>的值，只有</a:t>
            </a:r>
            <a:r>
              <a:rPr lang="en-US" altLang="zh-CN" sz="1300" dirty="0">
                <a:solidFill>
                  <a:srgbClr val="FFFFFF"/>
                </a:solidFill>
              </a:rPr>
              <a:t>[3:0]</a:t>
            </a:r>
            <a:r>
              <a:rPr lang="zh-CN" altLang="en-US" sz="1300" dirty="0">
                <a:solidFill>
                  <a:srgbClr val="FFFFFF"/>
                </a:solidFill>
              </a:rPr>
              <a:t>的值有特殊含义，如表</a:t>
            </a:r>
            <a:r>
              <a:rPr lang="en-US" altLang="zh-CN" sz="1300" dirty="0">
                <a:solidFill>
                  <a:srgbClr val="FFFFFF"/>
                </a:solidFill>
              </a:rPr>
              <a:t>9.3</a:t>
            </a:r>
            <a:r>
              <a:rPr lang="zh-CN" altLang="en-US" sz="1300" dirty="0">
                <a:solidFill>
                  <a:srgbClr val="FFFFFF"/>
                </a:solidFill>
              </a:rPr>
              <a:t>所示。当异常服务例程把这个值送往</a:t>
            </a:r>
            <a:r>
              <a:rPr lang="en-US" altLang="zh-CN" sz="1300" dirty="0">
                <a:solidFill>
                  <a:srgbClr val="FFFFFF"/>
                </a:solidFill>
              </a:rPr>
              <a:t>PC</a:t>
            </a:r>
            <a:r>
              <a:rPr lang="zh-CN" altLang="en-US" sz="1300" dirty="0">
                <a:solidFill>
                  <a:srgbClr val="FFFFFF"/>
                </a:solidFill>
              </a:rPr>
              <a:t>时，就会启动处理器的中断返回序列。</a:t>
            </a:r>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由</a:t>
            </a:r>
            <a:r>
              <a:rPr lang="en-US" altLang="zh-CN" sz="1300" dirty="0">
                <a:solidFill>
                  <a:srgbClr val="FFFFFF"/>
                </a:solidFill>
              </a:rPr>
              <a:t>EXC_RETURN</a:t>
            </a:r>
            <a:r>
              <a:rPr lang="zh-CN" altLang="en-US" sz="1300" dirty="0">
                <a:solidFill>
                  <a:srgbClr val="FFFFFF"/>
                </a:solidFill>
              </a:rPr>
              <a:t>的格式可见，你不能把</a:t>
            </a:r>
            <a:r>
              <a:rPr lang="en-US" altLang="zh-CN" sz="1300" dirty="0">
                <a:solidFill>
                  <a:srgbClr val="FFFFFF"/>
                </a:solidFill>
              </a:rPr>
              <a:t>0xFFFF_FFF0‐0xFFFF_FFFF</a:t>
            </a:r>
            <a:r>
              <a:rPr lang="zh-CN" altLang="en-US" sz="1300" dirty="0">
                <a:solidFill>
                  <a:srgbClr val="FFFFFF"/>
                </a:solidFill>
              </a:rPr>
              <a:t>中的地址作为任何返回地址。其实也并不用担心会弄错，因为</a:t>
            </a:r>
            <a:r>
              <a:rPr lang="en-US" altLang="zh-CN" sz="1300" dirty="0">
                <a:solidFill>
                  <a:srgbClr val="FFFFFF"/>
                </a:solidFill>
              </a:rPr>
              <a:t>CM3</a:t>
            </a:r>
            <a:r>
              <a:rPr lang="zh-CN" altLang="en-US" sz="1300" dirty="0">
                <a:solidFill>
                  <a:srgbClr val="FFFFFF"/>
                </a:solidFill>
              </a:rPr>
              <a:t>已经把这个范围标记成“取指不可区”了。</a:t>
            </a:r>
            <a:endParaRPr lang="en-US" altLang="zh-CN" sz="1300" dirty="0">
              <a:solidFill>
                <a:srgbClr val="FFFFFF"/>
              </a:solidFill>
            </a:endParaRPr>
          </a:p>
        </p:txBody>
      </p:sp>
      <p:pic>
        <p:nvPicPr>
          <p:cNvPr id="5" name="图片 4">
            <a:extLst>
              <a:ext uri="{FF2B5EF4-FFF2-40B4-BE49-F238E27FC236}">
                <a16:creationId xmlns:a16="http://schemas.microsoft.com/office/drawing/2014/main" id="{9633E5B8-CB19-4A44-BB76-C4463A9C4000}"/>
              </a:ext>
            </a:extLst>
          </p:cNvPr>
          <p:cNvPicPr>
            <a:picLocks noChangeAspect="1"/>
          </p:cNvPicPr>
          <p:nvPr/>
        </p:nvPicPr>
        <p:blipFill>
          <a:blip r:embed="rId3"/>
          <a:stretch>
            <a:fillRect/>
          </a:stretch>
        </p:blipFill>
        <p:spPr>
          <a:xfrm>
            <a:off x="3489899" y="4035519"/>
            <a:ext cx="4757868" cy="1675030"/>
          </a:xfrm>
          <a:prstGeom prst="rect">
            <a:avLst/>
          </a:prstGeom>
        </p:spPr>
      </p:pic>
    </p:spTree>
    <p:extLst>
      <p:ext uri="{BB962C8B-B14F-4D97-AF65-F5344CB8AC3E}">
        <p14:creationId xmlns:p14="http://schemas.microsoft.com/office/powerpoint/2010/main" val="210652251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调试与编程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p:txBody>
      </p:sp>
    </p:spTree>
    <p:extLst>
      <p:ext uri="{BB962C8B-B14F-4D97-AF65-F5344CB8AC3E}">
        <p14:creationId xmlns:p14="http://schemas.microsoft.com/office/powerpoint/2010/main" val="4301188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a:t>
            </a:r>
            <a:r>
              <a:rPr lang="zh-CN" altLang="en-US" dirty="0"/>
              <a:t>丰满的调试功能分为两类。</a:t>
            </a:r>
            <a:endParaRPr lang="en-US" altLang="zh-CN" dirty="0"/>
          </a:p>
          <a:p>
            <a:pPr lvl="1"/>
            <a:r>
              <a:rPr lang="zh-CN" altLang="en-US" dirty="0"/>
              <a:t>最常用的调试都属于侵入式调试。所谓“侵入式”，主要是强调这种调试会打破程序的全速运行。</a:t>
            </a:r>
            <a:endParaRPr lang="en-US" altLang="zh-CN" dirty="0"/>
          </a:p>
          <a:p>
            <a:pPr lvl="1"/>
            <a:r>
              <a:rPr lang="zh-CN" altLang="en-US" dirty="0"/>
              <a:t>非侵入式调试则是锦上添花的一类，它对于调试大型和多任务环境下的软件系统尤其有力。</a:t>
            </a:r>
          </a:p>
          <a:p>
            <a:r>
              <a:rPr lang="zh-CN" altLang="en-US" dirty="0"/>
              <a:t>在</a:t>
            </a:r>
            <a:r>
              <a:rPr lang="en-US" altLang="zh-CN" dirty="0"/>
              <a:t>CM3 </a:t>
            </a:r>
            <a:r>
              <a:rPr lang="zh-CN" altLang="en-US" dirty="0"/>
              <a:t>处理器的内部，包含了一系列的调试组件。</a:t>
            </a:r>
            <a:r>
              <a:rPr lang="en-US" altLang="zh-CN" dirty="0"/>
              <a:t>CM3 </a:t>
            </a:r>
            <a:r>
              <a:rPr lang="zh-CN" altLang="en-US" dirty="0"/>
              <a:t>的调试系统基于</a:t>
            </a:r>
            <a:r>
              <a:rPr lang="en-US" altLang="zh-CN" dirty="0"/>
              <a:t>ARM </a:t>
            </a:r>
            <a:r>
              <a:rPr lang="zh-CN" altLang="en-US" dirty="0"/>
              <a:t>的“</a:t>
            </a:r>
            <a:r>
              <a:rPr lang="en-US" altLang="zh-CN" dirty="0" err="1"/>
              <a:t>CoreSight</a:t>
            </a:r>
            <a:r>
              <a:rPr lang="zh-CN" altLang="en-US" dirty="0"/>
              <a:t>（内核景象）”调试架构。该架构是一个专业设计的体系，它允许使用标准的方案来访问调试组件，收集跟踪信息，以及检测调试系统的配置。</a:t>
            </a:r>
          </a:p>
          <a:p>
            <a:endParaRPr lang="en-US" altLang="zh-CN" dirty="0"/>
          </a:p>
        </p:txBody>
      </p:sp>
    </p:spTree>
    <p:extLst>
      <p:ext uri="{BB962C8B-B14F-4D97-AF65-F5344CB8AC3E}">
        <p14:creationId xmlns:p14="http://schemas.microsoft.com/office/powerpoint/2010/main" val="12729926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endParaRPr lang="zh-CN" altLang="en-US" dirty="0"/>
          </a:p>
          <a:p>
            <a:r>
              <a:rPr lang="en-US" altLang="zh-CN" dirty="0"/>
              <a:t>1. </a:t>
            </a:r>
            <a:r>
              <a:rPr lang="zh-CN" altLang="en-US" dirty="0"/>
              <a:t>侵入式调试（基本的调试机能）</a:t>
            </a:r>
          </a:p>
          <a:p>
            <a:pPr lvl="1"/>
            <a:r>
              <a:rPr lang="en-US" altLang="zh-CN" dirty="0"/>
              <a:t>a) </a:t>
            </a:r>
            <a:r>
              <a:rPr lang="zh-CN" altLang="en-US" dirty="0"/>
              <a:t>停机以及单步执行程序</a:t>
            </a:r>
          </a:p>
          <a:p>
            <a:pPr lvl="1"/>
            <a:r>
              <a:rPr lang="en-US" altLang="zh-CN" dirty="0"/>
              <a:t>b) </a:t>
            </a:r>
            <a:r>
              <a:rPr lang="zh-CN" altLang="en-US" dirty="0"/>
              <a:t>硬件断点</a:t>
            </a:r>
          </a:p>
          <a:p>
            <a:pPr lvl="1"/>
            <a:r>
              <a:rPr lang="en-US" altLang="zh-CN" dirty="0"/>
              <a:t>c) </a:t>
            </a:r>
            <a:r>
              <a:rPr lang="zh-CN" altLang="en-US" dirty="0"/>
              <a:t>断点指令（</a:t>
            </a:r>
            <a:r>
              <a:rPr lang="en-US" altLang="zh-CN" dirty="0"/>
              <a:t>BKPT</a:t>
            </a:r>
            <a:r>
              <a:rPr lang="zh-CN" altLang="en-US" dirty="0"/>
              <a:t>）</a:t>
            </a:r>
          </a:p>
          <a:p>
            <a:pPr lvl="1"/>
            <a:r>
              <a:rPr lang="en-US" altLang="zh-CN" dirty="0"/>
              <a:t>d) </a:t>
            </a:r>
            <a:r>
              <a:rPr lang="zh-CN" altLang="en-US" dirty="0"/>
              <a:t>数据观察点，作用于单一地址、一个范围的地址，以及数据的值。</a:t>
            </a:r>
          </a:p>
          <a:p>
            <a:pPr lvl="1"/>
            <a:r>
              <a:rPr lang="en-US" altLang="zh-CN" dirty="0"/>
              <a:t>e) </a:t>
            </a:r>
            <a:r>
              <a:rPr lang="zh-CN" altLang="en-US" dirty="0"/>
              <a:t>访问寄存器的值（既包括读，也包括写）</a:t>
            </a:r>
          </a:p>
          <a:p>
            <a:pPr lvl="1"/>
            <a:r>
              <a:rPr lang="en-US" altLang="zh-CN" dirty="0"/>
              <a:t>f) </a:t>
            </a:r>
            <a:r>
              <a:rPr lang="zh-CN" altLang="en-US" dirty="0"/>
              <a:t>调试监视器异常</a:t>
            </a:r>
          </a:p>
          <a:p>
            <a:pPr lvl="1"/>
            <a:r>
              <a:rPr lang="en-US" altLang="zh-CN" dirty="0"/>
              <a:t>g) </a:t>
            </a:r>
            <a:r>
              <a:rPr lang="zh-CN" altLang="en-US" dirty="0"/>
              <a:t>基于</a:t>
            </a:r>
            <a:r>
              <a:rPr lang="en-US" altLang="zh-CN" dirty="0"/>
              <a:t>ROM </a:t>
            </a:r>
            <a:r>
              <a:rPr lang="zh-CN" altLang="en-US" dirty="0"/>
              <a:t>的调试（闪存地址重载</a:t>
            </a:r>
            <a:r>
              <a:rPr lang="en-US" altLang="zh-CN" dirty="0"/>
              <a:t>(flash patching) </a:t>
            </a:r>
            <a:r>
              <a:rPr lang="zh-CN" altLang="en-US" dirty="0"/>
              <a:t>）</a:t>
            </a:r>
          </a:p>
          <a:p>
            <a:endParaRPr lang="en-US" altLang="zh-CN" dirty="0"/>
          </a:p>
        </p:txBody>
      </p:sp>
    </p:spTree>
    <p:extLst>
      <p:ext uri="{BB962C8B-B14F-4D97-AF65-F5344CB8AC3E}">
        <p14:creationId xmlns:p14="http://schemas.microsoft.com/office/powerpoint/2010/main" val="171990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pPr marL="457200" indent="-457200">
              <a:buFont typeface="+mj-lt"/>
              <a:buAutoNum type="arabicPeriod"/>
            </a:pPr>
            <a:r>
              <a:rPr lang="en-US" altLang="zh-CN" dirty="0"/>
              <a:t>Cortex‐M3 </a:t>
            </a:r>
            <a:r>
              <a:rPr lang="zh-CN" altLang="en-US" dirty="0"/>
              <a:t>内部有若干个总线接口，以使</a:t>
            </a:r>
            <a:r>
              <a:rPr lang="en-US" altLang="zh-CN" dirty="0"/>
              <a:t>CM3 </a:t>
            </a:r>
            <a:r>
              <a:rPr lang="zh-CN" altLang="en-US" dirty="0"/>
              <a:t>能同时取址和访内（访问内存），它们是：</a:t>
            </a:r>
          </a:p>
          <a:p>
            <a:pPr marL="544068" lvl="1" indent="-342900">
              <a:buFont typeface="+mj-lt"/>
              <a:buAutoNum type="arabicPeriod"/>
            </a:pPr>
            <a:r>
              <a:rPr lang="zh-CN" altLang="en-US" dirty="0"/>
              <a:t>指令存储区总线（两条）</a:t>
            </a:r>
          </a:p>
          <a:p>
            <a:pPr marL="544068" lvl="1" indent="-342900">
              <a:buFont typeface="+mj-lt"/>
              <a:buAutoNum type="arabicPeriod"/>
            </a:pPr>
            <a:r>
              <a:rPr lang="zh-CN" altLang="en-US" dirty="0"/>
              <a:t>系统总线</a:t>
            </a:r>
          </a:p>
          <a:p>
            <a:pPr marL="544068" lvl="1" indent="-342900">
              <a:buFont typeface="+mj-lt"/>
              <a:buAutoNum type="arabicPeriod"/>
            </a:pPr>
            <a:r>
              <a:rPr lang="zh-CN" altLang="en-US" dirty="0"/>
              <a:t>私有外设总线</a:t>
            </a:r>
          </a:p>
          <a:p>
            <a:pPr marL="457200" indent="-457200">
              <a:buFont typeface="+mj-lt"/>
              <a:buAutoNum type="arabicPeriod"/>
            </a:pPr>
            <a:r>
              <a:rPr lang="zh-CN" altLang="en-US" dirty="0"/>
              <a:t>有两条代码存储区总线负责对代码存储区的访问，分别是</a:t>
            </a:r>
            <a:r>
              <a:rPr lang="en-US" altLang="zh-CN" dirty="0"/>
              <a:t>I‐Code </a:t>
            </a:r>
            <a:r>
              <a:rPr lang="zh-CN" altLang="en-US" dirty="0"/>
              <a:t>总线和</a:t>
            </a:r>
            <a:r>
              <a:rPr lang="en-US" altLang="zh-CN" dirty="0"/>
              <a:t>D‐Code </a:t>
            </a:r>
            <a:r>
              <a:rPr lang="zh-CN" altLang="en-US" dirty="0"/>
              <a:t>总线。前者用于取指，后者用于查表等操作，它们按最佳执行速度进行优化。</a:t>
            </a:r>
          </a:p>
          <a:p>
            <a:pPr marL="457200" indent="-457200">
              <a:buFont typeface="+mj-lt"/>
              <a:buAutoNum type="arabicPeriod"/>
            </a:pPr>
            <a:r>
              <a:rPr lang="zh-CN" altLang="en-US" dirty="0"/>
              <a:t>系统总线用于访问内存和外设，覆盖的区域包括</a:t>
            </a:r>
            <a:r>
              <a:rPr lang="en-US" altLang="zh-CN" dirty="0"/>
              <a:t>SRAM</a:t>
            </a:r>
            <a:r>
              <a:rPr lang="zh-CN" altLang="en-US" dirty="0"/>
              <a:t>，片上外设，片外</a:t>
            </a:r>
            <a:r>
              <a:rPr lang="en-US" altLang="zh-CN" dirty="0"/>
              <a:t>RAM</a:t>
            </a:r>
            <a:r>
              <a:rPr lang="zh-CN" altLang="en-US" dirty="0"/>
              <a:t>，片外扩展设备，以及系统级存储区的部分空间。</a:t>
            </a:r>
            <a:endParaRPr lang="en-US" altLang="zh-CN" dirty="0"/>
          </a:p>
          <a:p>
            <a:pPr marL="457200" indent="-457200">
              <a:buFont typeface="+mj-lt"/>
              <a:buAutoNum type="arabicPeriod"/>
            </a:pPr>
            <a:r>
              <a:rPr lang="zh-CN" altLang="en-US" dirty="0"/>
              <a:t>私有外设总线负责一部分私有外设的访问，主要就是访问调试组件。它们也在系统级存储区。</a:t>
            </a:r>
          </a:p>
        </p:txBody>
      </p:sp>
    </p:spTree>
    <p:extLst>
      <p:ext uri="{BB962C8B-B14F-4D97-AF65-F5344CB8AC3E}">
        <p14:creationId xmlns:p14="http://schemas.microsoft.com/office/powerpoint/2010/main" val="31189815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2. </a:t>
            </a:r>
            <a:r>
              <a:rPr lang="zh-CN" altLang="en-US" dirty="0"/>
              <a:t>非侵入式调试（高级的调试机能）</a:t>
            </a:r>
          </a:p>
          <a:p>
            <a:pPr lvl="1"/>
            <a:r>
              <a:rPr lang="en-US" altLang="zh-CN" dirty="0"/>
              <a:t>a) </a:t>
            </a:r>
            <a:r>
              <a:rPr lang="zh-CN" altLang="en-US" dirty="0"/>
              <a:t>在内核运行的时候访问存储器</a:t>
            </a:r>
          </a:p>
          <a:p>
            <a:pPr lvl="1"/>
            <a:r>
              <a:rPr lang="en-US" altLang="zh-CN" dirty="0"/>
              <a:t>b) </a:t>
            </a:r>
            <a:r>
              <a:rPr lang="zh-CN" altLang="en-US" dirty="0"/>
              <a:t>指令跟踪，需要通过嵌入式跟踪宏单元（</a:t>
            </a:r>
            <a:r>
              <a:rPr lang="en-US" altLang="zh-CN" dirty="0"/>
              <a:t>ETM</a:t>
            </a:r>
            <a:r>
              <a:rPr lang="zh-CN" altLang="en-US" dirty="0"/>
              <a:t>）</a:t>
            </a:r>
          </a:p>
          <a:p>
            <a:pPr lvl="1"/>
            <a:r>
              <a:rPr lang="en-US" altLang="zh-CN" dirty="0"/>
              <a:t>c) </a:t>
            </a:r>
            <a:r>
              <a:rPr lang="zh-CN" altLang="en-US" dirty="0"/>
              <a:t>数据跟踪</a:t>
            </a:r>
          </a:p>
          <a:p>
            <a:pPr lvl="1"/>
            <a:r>
              <a:rPr lang="en-US" altLang="zh-CN" dirty="0"/>
              <a:t>d) </a:t>
            </a:r>
            <a:r>
              <a:rPr lang="zh-CN" altLang="en-US" dirty="0"/>
              <a:t>软件跟踪（通过</a:t>
            </a:r>
            <a:r>
              <a:rPr lang="en-US" altLang="zh-CN" dirty="0"/>
              <a:t>ITM</a:t>
            </a:r>
            <a:r>
              <a:rPr lang="zh-CN" altLang="en-US" dirty="0"/>
              <a:t>（指令跟踪单元））</a:t>
            </a:r>
          </a:p>
          <a:p>
            <a:pPr lvl="1"/>
            <a:r>
              <a:rPr lang="en-US" altLang="zh-CN" dirty="0"/>
              <a:t>e) </a:t>
            </a:r>
            <a:r>
              <a:rPr lang="zh-CN" altLang="en-US" dirty="0"/>
              <a:t>性能速写（</a:t>
            </a:r>
            <a:r>
              <a:rPr lang="en-US" altLang="zh-CN" dirty="0"/>
              <a:t>profiling</a:t>
            </a:r>
            <a:r>
              <a:rPr lang="zh-CN" altLang="en-US" dirty="0"/>
              <a:t>）（通过数据观察点以及跟踪模块）</a:t>
            </a:r>
          </a:p>
          <a:p>
            <a:endParaRPr lang="en-US" altLang="zh-CN" dirty="0"/>
          </a:p>
        </p:txBody>
      </p:sp>
    </p:spTree>
    <p:extLst>
      <p:ext uri="{BB962C8B-B14F-4D97-AF65-F5344CB8AC3E}">
        <p14:creationId xmlns:p14="http://schemas.microsoft.com/office/powerpoint/2010/main" val="362727877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en-US" altLang="zh-CN" dirty="0"/>
              <a:t>JTAG</a:t>
            </a:r>
            <a:r>
              <a:rPr lang="zh-CN" altLang="en-US" dirty="0"/>
              <a:t>是一种国际标准测试协议，主要用于芯片内部测试，电路的边界扫描测试和可编程芯片的在线系统编程、调试。</a:t>
            </a:r>
          </a:p>
          <a:p>
            <a:r>
              <a:rPr lang="zh-CN" altLang="en-US" dirty="0"/>
              <a:t>现在多数的高级器件都支持</a:t>
            </a:r>
            <a:r>
              <a:rPr lang="en-US" altLang="zh-CN" dirty="0"/>
              <a:t>JTAG</a:t>
            </a:r>
            <a:r>
              <a:rPr lang="zh-CN" altLang="en-US" dirty="0"/>
              <a:t>协议</a:t>
            </a:r>
            <a:r>
              <a:rPr lang="en-US" altLang="zh-CN" dirty="0"/>
              <a:t>,</a:t>
            </a:r>
            <a:r>
              <a:rPr lang="zh-CN" altLang="en-US" dirty="0"/>
              <a:t>如</a:t>
            </a:r>
            <a:r>
              <a:rPr lang="en-US" altLang="zh-CN" dirty="0"/>
              <a:t>DSP</a:t>
            </a:r>
            <a:r>
              <a:rPr lang="zh-CN" altLang="en-US" dirty="0"/>
              <a:t>、</a:t>
            </a:r>
            <a:r>
              <a:rPr lang="en-US" altLang="zh-CN" dirty="0"/>
              <a:t>FPGA</a:t>
            </a:r>
            <a:r>
              <a:rPr lang="zh-CN" altLang="en-US" dirty="0"/>
              <a:t>、</a:t>
            </a:r>
            <a:r>
              <a:rPr lang="en-US" altLang="zh-CN" dirty="0"/>
              <a:t>ARM</a:t>
            </a:r>
            <a:r>
              <a:rPr lang="zh-CN" altLang="en-US" dirty="0"/>
              <a:t>、</a:t>
            </a:r>
            <a:r>
              <a:rPr lang="en-US" altLang="zh-CN" dirty="0"/>
              <a:t>PowerPC</a:t>
            </a:r>
            <a:r>
              <a:rPr lang="zh-CN" altLang="en-US" dirty="0"/>
              <a:t>器件等。</a:t>
            </a:r>
            <a:endParaRPr lang="en-US" altLang="zh-CN" dirty="0"/>
          </a:p>
          <a:p>
            <a:r>
              <a:rPr lang="zh-CN" altLang="en-US" dirty="0"/>
              <a:t>标准的</a:t>
            </a:r>
            <a:r>
              <a:rPr lang="en-US" altLang="zh-CN" dirty="0"/>
              <a:t>JTAG</a:t>
            </a:r>
            <a:r>
              <a:rPr lang="zh-CN" altLang="en-US" dirty="0"/>
              <a:t>接口是</a:t>
            </a:r>
            <a:r>
              <a:rPr lang="en-US" altLang="zh-CN" dirty="0"/>
              <a:t>4</a:t>
            </a:r>
            <a:r>
              <a:rPr lang="zh-CN" altLang="en-US" dirty="0"/>
              <a:t>线：</a:t>
            </a:r>
            <a:r>
              <a:rPr lang="en-US" altLang="zh-CN" dirty="0"/>
              <a:t>TCK</a:t>
            </a:r>
            <a:r>
              <a:rPr lang="zh-CN" altLang="en-US" dirty="0"/>
              <a:t>、</a:t>
            </a:r>
            <a:r>
              <a:rPr lang="en-US" altLang="zh-CN" dirty="0"/>
              <a:t>TMS</a:t>
            </a:r>
            <a:r>
              <a:rPr lang="zh-CN" altLang="en-US" dirty="0"/>
              <a:t>、</a:t>
            </a:r>
            <a:r>
              <a:rPr lang="en-US" altLang="zh-CN" dirty="0"/>
              <a:t>TDI</a:t>
            </a:r>
            <a:r>
              <a:rPr lang="zh-CN" altLang="en-US" dirty="0"/>
              <a:t>、</a:t>
            </a:r>
            <a:r>
              <a:rPr lang="en-US" altLang="zh-CN" dirty="0"/>
              <a:t>TDO</a:t>
            </a:r>
            <a:r>
              <a:rPr lang="zh-CN" altLang="en-US" dirty="0"/>
              <a:t>。</a:t>
            </a:r>
            <a:endParaRPr lang="en-US" altLang="zh-CN" dirty="0"/>
          </a:p>
          <a:p>
            <a:pPr lvl="1"/>
            <a:r>
              <a:rPr lang="en-US" altLang="zh-CN" dirty="0"/>
              <a:t>-- Test Clock Input (TCK)</a:t>
            </a:r>
          </a:p>
          <a:p>
            <a:pPr lvl="2"/>
            <a:r>
              <a:rPr lang="en-US" altLang="zh-CN" dirty="0"/>
              <a:t>TCK</a:t>
            </a:r>
            <a:r>
              <a:rPr lang="zh-CN" altLang="en-US" dirty="0"/>
              <a:t>为</a:t>
            </a:r>
            <a:r>
              <a:rPr lang="en-US" altLang="zh-CN" dirty="0"/>
              <a:t>TAP</a:t>
            </a:r>
            <a:r>
              <a:rPr lang="zh-CN" altLang="en-US" dirty="0"/>
              <a:t>的操作提供了一个独立的、基本的时钟信号，</a:t>
            </a:r>
            <a:r>
              <a:rPr lang="en-US" altLang="zh-CN" dirty="0"/>
              <a:t>TAP</a:t>
            </a:r>
            <a:r>
              <a:rPr lang="zh-CN" altLang="en-US" dirty="0"/>
              <a:t>的所有操作都是通过这个时钟信号来驱动的。</a:t>
            </a:r>
            <a:endParaRPr lang="en-US" altLang="zh-CN" dirty="0"/>
          </a:p>
          <a:p>
            <a:pPr lvl="1"/>
            <a:r>
              <a:rPr lang="en-US" altLang="zh-CN" dirty="0"/>
              <a:t>-- Test Mode Selection Input (TMS)</a:t>
            </a:r>
          </a:p>
          <a:p>
            <a:pPr lvl="2"/>
            <a:r>
              <a:rPr lang="en-US" altLang="zh-CN" dirty="0"/>
              <a:t>TMS</a:t>
            </a:r>
            <a:r>
              <a:rPr lang="zh-CN" altLang="en-US" dirty="0"/>
              <a:t>信号用来控制</a:t>
            </a:r>
            <a:r>
              <a:rPr lang="en-US" altLang="zh-CN" dirty="0"/>
              <a:t>TAP</a:t>
            </a:r>
            <a:r>
              <a:rPr lang="zh-CN" altLang="en-US" dirty="0"/>
              <a:t>状态机的转换。通过</a:t>
            </a:r>
            <a:r>
              <a:rPr lang="en-US" altLang="zh-CN" dirty="0"/>
              <a:t>TMS</a:t>
            </a:r>
            <a:r>
              <a:rPr lang="zh-CN" altLang="en-US" dirty="0"/>
              <a:t>信号，可以控制</a:t>
            </a:r>
            <a:r>
              <a:rPr lang="en-US" altLang="zh-CN" dirty="0"/>
              <a:t>TAP</a:t>
            </a:r>
            <a:r>
              <a:rPr lang="zh-CN" altLang="en-US" dirty="0"/>
              <a:t>在不同的状态间相互转换。</a:t>
            </a:r>
            <a:r>
              <a:rPr lang="en-US" altLang="zh-CN" dirty="0"/>
              <a:t>TMS</a:t>
            </a:r>
            <a:r>
              <a:rPr lang="zh-CN" altLang="en-US" dirty="0"/>
              <a:t>信号在</a:t>
            </a:r>
            <a:r>
              <a:rPr lang="en-US" altLang="zh-CN" dirty="0"/>
              <a:t>TCK</a:t>
            </a:r>
            <a:r>
              <a:rPr lang="zh-CN" altLang="en-US" dirty="0"/>
              <a:t>的上升沿有效。</a:t>
            </a:r>
            <a:endParaRPr lang="en-US" altLang="zh-CN" dirty="0"/>
          </a:p>
          <a:p>
            <a:pPr lvl="1"/>
            <a:r>
              <a:rPr lang="en-US" altLang="zh-CN" dirty="0"/>
              <a:t>-- Test Data Input (TDI)</a:t>
            </a:r>
          </a:p>
          <a:p>
            <a:pPr lvl="2"/>
            <a:r>
              <a:rPr lang="en-US" altLang="zh-CN" dirty="0"/>
              <a:t>TDI</a:t>
            </a:r>
            <a:r>
              <a:rPr lang="zh-CN" altLang="en-US" dirty="0"/>
              <a:t>是数据输入的接口。所有要输入到特定寄存器的数据都是通过</a:t>
            </a:r>
            <a:r>
              <a:rPr lang="en-US" altLang="zh-CN" dirty="0"/>
              <a:t>TDI</a:t>
            </a:r>
            <a:r>
              <a:rPr lang="zh-CN" altLang="en-US" dirty="0"/>
              <a:t>接口一位一位串行输入的（由</a:t>
            </a:r>
            <a:r>
              <a:rPr lang="en-US" altLang="zh-CN" dirty="0"/>
              <a:t>TCK</a:t>
            </a:r>
            <a:r>
              <a:rPr lang="zh-CN" altLang="en-US" dirty="0"/>
              <a:t>驱动）。</a:t>
            </a:r>
          </a:p>
          <a:p>
            <a:pPr lvl="1"/>
            <a:r>
              <a:rPr lang="en-US" altLang="zh-CN" dirty="0"/>
              <a:t>-- Test Data Output (TDO)</a:t>
            </a:r>
          </a:p>
          <a:p>
            <a:pPr lvl="2"/>
            <a:r>
              <a:rPr lang="en-US" altLang="zh-CN" dirty="0"/>
              <a:t>TDO</a:t>
            </a:r>
            <a:r>
              <a:rPr lang="zh-CN" altLang="en-US" dirty="0"/>
              <a:t>是数据输出的接口。所有要从特定的寄存器中输出的数据都是通过</a:t>
            </a:r>
            <a:r>
              <a:rPr lang="en-US" altLang="zh-CN" dirty="0"/>
              <a:t>TDO</a:t>
            </a:r>
            <a:r>
              <a:rPr lang="zh-CN" altLang="en-US" dirty="0"/>
              <a:t>接口一位一位串行输出的（由</a:t>
            </a:r>
            <a:r>
              <a:rPr lang="en-US" altLang="zh-CN" dirty="0"/>
              <a:t>TCK</a:t>
            </a:r>
            <a:r>
              <a:rPr lang="zh-CN" altLang="en-US" dirty="0"/>
              <a:t>驱动）。</a:t>
            </a:r>
            <a:endParaRPr lang="en-US" altLang="zh-CN" dirty="0"/>
          </a:p>
        </p:txBody>
      </p:sp>
    </p:spTree>
    <p:extLst>
      <p:ext uri="{BB962C8B-B14F-4D97-AF65-F5344CB8AC3E}">
        <p14:creationId xmlns:p14="http://schemas.microsoft.com/office/powerpoint/2010/main" val="19270155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659190" cy="5026335"/>
          </a:xfrm>
        </p:spPr>
        <p:txBody>
          <a:bodyPr>
            <a:normAutofit fontScale="70000" lnSpcReduction="20000"/>
          </a:bodyPr>
          <a:lstStyle/>
          <a:p>
            <a:r>
              <a:rPr lang="zh-CN" altLang="en-US" dirty="0"/>
              <a:t>边界扫描（</a:t>
            </a:r>
            <a:r>
              <a:rPr lang="en-US" altLang="zh-CN" dirty="0"/>
              <a:t> Boundary-Scan </a:t>
            </a:r>
            <a:r>
              <a:rPr lang="zh-CN" altLang="en-US" dirty="0"/>
              <a:t>）</a:t>
            </a:r>
          </a:p>
          <a:p>
            <a:pPr lvl="1"/>
            <a:r>
              <a:rPr lang="zh-CN" altLang="en-US" dirty="0"/>
              <a:t>边界扫描技术的基本思想是在靠近芯片的输入输出管脚上增加一个移位寄存器单元。因为这些移位寄存器单元都分布在芯片的边界上（周围），所以被称为边界扫描寄存器（</a:t>
            </a:r>
            <a:r>
              <a:rPr lang="en-US" altLang="zh-CN" dirty="0"/>
              <a:t>Boundary-Scan Register Cell</a:t>
            </a:r>
            <a:r>
              <a:rPr lang="zh-CN" altLang="en-US" dirty="0"/>
              <a:t>）。边界扫描寄存器提供了一个便捷的方式用以观测和控制所需要调试的芯片。</a:t>
            </a:r>
            <a:endParaRPr lang="en-US" altLang="zh-CN" dirty="0"/>
          </a:p>
          <a:p>
            <a:pPr lvl="1"/>
            <a:r>
              <a:rPr lang="zh-CN" altLang="en-US" dirty="0"/>
              <a:t>当芯片处于调试状态的时候，这些边界扫描寄存器可以将芯片和外围的输入输出隔离开来。通过这些边界扫描寄存器单元，可以实现对芯片输入输出信号的观察和控制。</a:t>
            </a:r>
            <a:endParaRPr lang="en-US" altLang="zh-CN" dirty="0"/>
          </a:p>
          <a:p>
            <a:pPr lvl="2"/>
            <a:r>
              <a:rPr lang="zh-CN" altLang="en-US" dirty="0"/>
              <a:t>对于芯片的输入管脚，可以通过与之相连的边界扫描寄存器单元把信号（数据）加载倒该管脚中去；</a:t>
            </a:r>
            <a:endParaRPr lang="en-US" altLang="zh-CN" dirty="0"/>
          </a:p>
          <a:p>
            <a:pPr lvl="2"/>
            <a:r>
              <a:rPr lang="zh-CN" altLang="en-US" dirty="0"/>
              <a:t>对于芯片的输出管脚，也可以通过与之相连的边界扫描寄存器“捕获”（</a:t>
            </a:r>
            <a:r>
              <a:rPr lang="en-US" altLang="zh-CN" dirty="0"/>
              <a:t>CAPTURE</a:t>
            </a:r>
            <a:r>
              <a:rPr lang="zh-CN" altLang="en-US" dirty="0"/>
              <a:t>）该管脚上的输出信号。</a:t>
            </a:r>
            <a:endParaRPr lang="en-US" altLang="zh-CN" dirty="0"/>
          </a:p>
          <a:p>
            <a:pPr lvl="1"/>
            <a:r>
              <a:rPr lang="zh-CN" altLang="en-US" dirty="0"/>
              <a:t>在正常的运行状态下，这些边界扫描寄存器对芯片来说是透明的，所以正常的运行不会受到任何影响。</a:t>
            </a:r>
            <a:endParaRPr lang="en-US" altLang="zh-CN" dirty="0"/>
          </a:p>
          <a:p>
            <a:r>
              <a:rPr lang="zh-CN" altLang="en-US" dirty="0"/>
              <a:t>边界扫描链（</a:t>
            </a:r>
            <a:r>
              <a:rPr lang="en-US" altLang="zh-CN" dirty="0"/>
              <a:t>Boundary-Scan Chain</a:t>
            </a:r>
            <a:r>
              <a:rPr lang="zh-CN" altLang="en-US" dirty="0"/>
              <a:t>）</a:t>
            </a:r>
            <a:endParaRPr lang="en-US" altLang="zh-CN" dirty="0"/>
          </a:p>
          <a:p>
            <a:pPr lvl="1"/>
            <a:r>
              <a:rPr lang="zh-CN" altLang="en-US" dirty="0"/>
              <a:t>边界扫描（移位）寄存器器单元可以相互连接起来，在芯片的周围形成一个链。一般的芯片都会提供几条独立的边界扫描链，用来实现完整的测试功能。</a:t>
            </a:r>
            <a:endParaRPr lang="en-US" altLang="zh-CN" dirty="0"/>
          </a:p>
          <a:p>
            <a:pPr lvl="1"/>
            <a:r>
              <a:rPr lang="zh-CN" altLang="en-US" dirty="0"/>
              <a:t>边界扫描链可以串行的输入和输出，通过相应的时钟信号和控制信号，就可以方便的观察和控制处在调试状态下的芯片。</a:t>
            </a:r>
          </a:p>
          <a:p>
            <a:pPr lvl="1"/>
            <a:r>
              <a:rPr lang="zh-CN" altLang="en-US" dirty="0"/>
              <a:t>对边界扫描链的控制主要是通过</a:t>
            </a:r>
            <a:r>
              <a:rPr lang="en-US" altLang="zh-CN" dirty="0"/>
              <a:t>TAP </a:t>
            </a:r>
            <a:r>
              <a:rPr lang="zh-CN" altLang="en-US" dirty="0"/>
              <a:t>（</a:t>
            </a:r>
            <a:r>
              <a:rPr lang="en-US" altLang="zh-CN" dirty="0"/>
              <a:t>Test Access Port</a:t>
            </a:r>
            <a:r>
              <a:rPr lang="zh-CN" altLang="en-US" dirty="0"/>
              <a:t>）</a:t>
            </a:r>
            <a:r>
              <a:rPr lang="en-US" altLang="zh-CN" dirty="0"/>
              <a:t>Controller</a:t>
            </a:r>
            <a:r>
              <a:rPr lang="zh-CN" altLang="en-US" dirty="0"/>
              <a:t>来完成的。</a:t>
            </a:r>
            <a:endParaRPr lang="en-US" altLang="zh-CN" dirty="0"/>
          </a:p>
        </p:txBody>
      </p:sp>
    </p:spTree>
    <p:extLst>
      <p:ext uri="{BB962C8B-B14F-4D97-AF65-F5344CB8AC3E}">
        <p14:creationId xmlns:p14="http://schemas.microsoft.com/office/powerpoint/2010/main" val="25433452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调试</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TAP(Test Access Port)</a:t>
            </a:r>
            <a:r>
              <a:rPr lang="zh-CN" altLang="en-US" dirty="0"/>
              <a:t> </a:t>
            </a:r>
          </a:p>
          <a:p>
            <a:pPr lvl="1"/>
            <a:r>
              <a:rPr lang="en-US" altLang="zh-CN" dirty="0"/>
              <a:t>TAP</a:t>
            </a:r>
            <a:r>
              <a:rPr lang="zh-CN" altLang="en-US" dirty="0"/>
              <a:t>是一个通用的端口，通过</a:t>
            </a:r>
            <a:r>
              <a:rPr lang="en-US" altLang="zh-CN" dirty="0"/>
              <a:t>TAP</a:t>
            </a:r>
            <a:r>
              <a:rPr lang="zh-CN" altLang="en-US" dirty="0"/>
              <a:t>可以访问芯片提供的所有数据寄存器（</a:t>
            </a:r>
            <a:r>
              <a:rPr lang="en-US" altLang="zh-CN" dirty="0"/>
              <a:t>DR</a:t>
            </a:r>
            <a:r>
              <a:rPr lang="zh-CN" altLang="en-US" dirty="0"/>
              <a:t>）和指令寄存器（</a:t>
            </a:r>
            <a:r>
              <a:rPr lang="en-US" altLang="zh-CN" dirty="0"/>
              <a:t>IR</a:t>
            </a:r>
            <a:r>
              <a:rPr lang="zh-CN" altLang="en-US" dirty="0"/>
              <a:t>）。</a:t>
            </a:r>
            <a:endParaRPr lang="en-US" altLang="zh-CN" dirty="0"/>
          </a:p>
          <a:p>
            <a:pPr lvl="1"/>
            <a:r>
              <a:rPr lang="zh-CN" altLang="en-US" dirty="0"/>
              <a:t>对整个</a:t>
            </a:r>
            <a:r>
              <a:rPr lang="en-US" altLang="zh-CN" dirty="0"/>
              <a:t>TAP</a:t>
            </a:r>
            <a:r>
              <a:rPr lang="zh-CN" altLang="en-US" dirty="0"/>
              <a:t>的控制通过</a:t>
            </a:r>
            <a:r>
              <a:rPr lang="en-US" altLang="zh-CN" dirty="0"/>
              <a:t>TAP Controller</a:t>
            </a:r>
            <a:r>
              <a:rPr lang="zh-CN" altLang="en-US" dirty="0"/>
              <a:t>来完成。</a:t>
            </a:r>
            <a:endParaRPr lang="en-US" altLang="zh-CN" dirty="0"/>
          </a:p>
          <a:p>
            <a:pPr lvl="1"/>
            <a:r>
              <a:rPr lang="zh-CN" altLang="en-US" dirty="0"/>
              <a:t>通过</a:t>
            </a:r>
            <a:r>
              <a:rPr lang="en-US" altLang="zh-CN" dirty="0"/>
              <a:t>TAP</a:t>
            </a:r>
            <a:r>
              <a:rPr lang="zh-CN" altLang="en-US" dirty="0"/>
              <a:t>接口，对数据寄存器（</a:t>
            </a:r>
            <a:r>
              <a:rPr lang="en-US" altLang="zh-CN" dirty="0"/>
              <a:t>DR</a:t>
            </a:r>
            <a:r>
              <a:rPr lang="zh-CN" altLang="en-US" dirty="0"/>
              <a:t>）进行访问的一般过程是：</a:t>
            </a:r>
          </a:p>
          <a:p>
            <a:pPr lvl="2"/>
            <a:r>
              <a:rPr lang="en-US" altLang="zh-CN" dirty="0"/>
              <a:t>1) </a:t>
            </a:r>
            <a:r>
              <a:rPr lang="zh-CN" altLang="en-US" dirty="0"/>
              <a:t>通过指令寄存器（</a:t>
            </a:r>
            <a:r>
              <a:rPr lang="en-US" altLang="zh-CN" dirty="0"/>
              <a:t>IR</a:t>
            </a:r>
            <a:r>
              <a:rPr lang="zh-CN" altLang="en-US" dirty="0"/>
              <a:t>），选定一个需要访问的数据寄存器；（所谓指令就是规定选择哪个数据寄存器）</a:t>
            </a:r>
          </a:p>
          <a:p>
            <a:pPr lvl="2"/>
            <a:r>
              <a:rPr lang="en-US" altLang="zh-CN" dirty="0"/>
              <a:t>2) </a:t>
            </a:r>
            <a:r>
              <a:rPr lang="zh-CN" altLang="en-US" dirty="0"/>
              <a:t>把选定的数据寄存器连接到</a:t>
            </a:r>
            <a:r>
              <a:rPr lang="en-US" altLang="zh-CN" dirty="0"/>
              <a:t>TDI</a:t>
            </a:r>
            <a:r>
              <a:rPr lang="zh-CN" altLang="en-US" dirty="0"/>
              <a:t>和</a:t>
            </a:r>
            <a:r>
              <a:rPr lang="en-US" altLang="zh-CN" dirty="0"/>
              <a:t>TDO</a:t>
            </a:r>
            <a:r>
              <a:rPr lang="zh-CN" altLang="en-US" dirty="0"/>
              <a:t>之间；</a:t>
            </a:r>
          </a:p>
          <a:p>
            <a:pPr lvl="2"/>
            <a:r>
              <a:rPr lang="en-US" altLang="zh-CN" dirty="0"/>
              <a:t>3) </a:t>
            </a:r>
            <a:r>
              <a:rPr lang="zh-CN" altLang="en-US" dirty="0"/>
              <a:t>由</a:t>
            </a:r>
            <a:r>
              <a:rPr lang="en-US" altLang="zh-CN" dirty="0"/>
              <a:t>TCK</a:t>
            </a:r>
            <a:r>
              <a:rPr lang="zh-CN" altLang="en-US" dirty="0"/>
              <a:t>驱动，通过</a:t>
            </a:r>
            <a:r>
              <a:rPr lang="en-US" altLang="zh-CN" dirty="0"/>
              <a:t>TDI</a:t>
            </a:r>
            <a:r>
              <a:rPr lang="zh-CN" altLang="en-US" dirty="0"/>
              <a:t>，把需要的数据输入到选定的数据寄存器当中去；同时把选定的数据寄存器中的数据通过</a:t>
            </a:r>
            <a:r>
              <a:rPr lang="en-US" altLang="zh-CN" dirty="0"/>
              <a:t>TDO</a:t>
            </a:r>
            <a:r>
              <a:rPr lang="zh-CN" altLang="en-US" dirty="0"/>
              <a:t>读出来。</a:t>
            </a:r>
            <a:endParaRPr lang="en-US" altLang="zh-CN" dirty="0"/>
          </a:p>
        </p:txBody>
      </p:sp>
    </p:spTree>
    <p:extLst>
      <p:ext uri="{BB962C8B-B14F-4D97-AF65-F5344CB8AC3E}">
        <p14:creationId xmlns:p14="http://schemas.microsoft.com/office/powerpoint/2010/main" val="10554840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图片 3">
            <a:extLst>
              <a:ext uri="{FF2B5EF4-FFF2-40B4-BE49-F238E27FC236}">
                <a16:creationId xmlns:a16="http://schemas.microsoft.com/office/drawing/2014/main" id="{932DA7A2-A436-4CE6-83B8-A6EEA4B5CC6A}"/>
              </a:ext>
            </a:extLst>
          </p:cNvPr>
          <p:cNvPicPr>
            <a:picLocks noChangeAspect="1"/>
          </p:cNvPicPr>
          <p:nvPr/>
        </p:nvPicPr>
        <p:blipFill>
          <a:blip r:embed="rId2"/>
          <a:stretch>
            <a:fillRect/>
          </a:stretch>
        </p:blipFill>
        <p:spPr>
          <a:xfrm>
            <a:off x="3556512" y="1695489"/>
            <a:ext cx="5098562" cy="346702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6"/>
            <a:ext cx="2313633" cy="1233588"/>
          </a:xfrm>
        </p:spPr>
        <p:txBody>
          <a:bodyPr vert="horz" lIns="91440" tIns="45720" rIns="91440" bIns="45720" rtlCol="0">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调试</a:t>
            </a:r>
          </a:p>
        </p:txBody>
      </p:sp>
      <p:sp>
        <p:nvSpPr>
          <p:cNvPr id="27" name="Content Placeholder 26"/>
          <p:cNvSpPr>
            <a:spLocks noGrp="1"/>
          </p:cNvSpPr>
          <p:nvPr>
            <p:ph idx="1"/>
          </p:nvPr>
        </p:nvSpPr>
        <p:spPr>
          <a:xfrm>
            <a:off x="369278" y="2710543"/>
            <a:ext cx="2313633" cy="3278776"/>
          </a:xfrm>
        </p:spPr>
        <p:txBody>
          <a:bodyPr>
            <a:normAutofit/>
          </a:bodyPr>
          <a:lstStyle/>
          <a:p>
            <a:r>
              <a:rPr lang="en-US" altLang="zh-CN" sz="1300" dirty="0">
                <a:solidFill>
                  <a:srgbClr val="FFFFFF"/>
                </a:solidFill>
              </a:rPr>
              <a:t>TAP</a:t>
            </a:r>
            <a:r>
              <a:rPr lang="zh-CN" altLang="en-US" sz="1300" dirty="0">
                <a:solidFill>
                  <a:srgbClr val="FFFFFF"/>
                </a:solidFill>
              </a:rPr>
              <a:t>的状态机有</a:t>
            </a:r>
            <a:r>
              <a:rPr lang="en-US" altLang="zh-CN" sz="1300" dirty="0">
                <a:solidFill>
                  <a:srgbClr val="FFFFFF"/>
                </a:solidFill>
              </a:rPr>
              <a:t>16</a:t>
            </a:r>
            <a:r>
              <a:rPr lang="zh-CN" altLang="en-US" sz="1300" dirty="0">
                <a:solidFill>
                  <a:srgbClr val="FFFFFF"/>
                </a:solidFill>
              </a:rPr>
              <a:t>个状态。</a:t>
            </a:r>
            <a:endParaRPr lang="en-US" altLang="zh-CN" sz="1300" dirty="0">
              <a:solidFill>
                <a:srgbClr val="FFFFFF"/>
              </a:solidFill>
            </a:endParaRPr>
          </a:p>
          <a:p>
            <a:r>
              <a:rPr lang="zh-CN" altLang="en-US" sz="1300" dirty="0">
                <a:solidFill>
                  <a:srgbClr val="FFFFFF"/>
                </a:solidFill>
              </a:rPr>
              <a:t>图中每个长方形表示一个状态。箭头表示了</a:t>
            </a:r>
            <a:r>
              <a:rPr lang="en-US" altLang="zh-CN" sz="1300" dirty="0">
                <a:solidFill>
                  <a:srgbClr val="FFFFFF"/>
                </a:solidFill>
              </a:rPr>
              <a:t>TAP Controller</a:t>
            </a:r>
            <a:r>
              <a:rPr lang="zh-CN" altLang="en-US" sz="1300" dirty="0">
                <a:solidFill>
                  <a:srgbClr val="FFFFFF"/>
                </a:solidFill>
              </a:rPr>
              <a:t>内部所有可能的状态转换流程。</a:t>
            </a:r>
            <a:endParaRPr lang="en-US" altLang="zh-CN" sz="1300" dirty="0">
              <a:solidFill>
                <a:srgbClr val="FFFFFF"/>
              </a:solidFill>
            </a:endParaRPr>
          </a:p>
          <a:p>
            <a:r>
              <a:rPr lang="zh-CN" altLang="en-US" sz="1300" dirty="0">
                <a:solidFill>
                  <a:srgbClr val="FFFFFF"/>
                </a:solidFill>
              </a:rPr>
              <a:t>状态的转换由</a:t>
            </a:r>
            <a:r>
              <a:rPr lang="en-US" altLang="zh-CN" sz="1300" dirty="0">
                <a:solidFill>
                  <a:srgbClr val="FFFFFF"/>
                </a:solidFill>
              </a:rPr>
              <a:t>TMS</a:t>
            </a:r>
            <a:r>
              <a:rPr lang="zh-CN" altLang="en-US" sz="1300" dirty="0">
                <a:solidFill>
                  <a:srgbClr val="FFFFFF"/>
                </a:solidFill>
              </a:rPr>
              <a:t>控制的，在每个箭头上有标有</a:t>
            </a:r>
            <a:r>
              <a:rPr lang="en-US" altLang="zh-CN" sz="1300" dirty="0" err="1">
                <a:solidFill>
                  <a:srgbClr val="FFFFFF"/>
                </a:solidFill>
              </a:rPr>
              <a:t>tms</a:t>
            </a:r>
            <a:r>
              <a:rPr lang="en-US" altLang="zh-CN" sz="1300" dirty="0">
                <a:solidFill>
                  <a:srgbClr val="FFFFFF"/>
                </a:solidFill>
              </a:rPr>
              <a:t> = 0 </a:t>
            </a:r>
            <a:r>
              <a:rPr lang="zh-CN" altLang="en-US" sz="1300" dirty="0">
                <a:solidFill>
                  <a:srgbClr val="FFFFFF"/>
                </a:solidFill>
              </a:rPr>
              <a:t>或者 </a:t>
            </a:r>
            <a:r>
              <a:rPr lang="en-US" altLang="zh-CN" sz="1300" dirty="0" err="1">
                <a:solidFill>
                  <a:srgbClr val="FFFFFF"/>
                </a:solidFill>
              </a:rPr>
              <a:t>tms</a:t>
            </a:r>
            <a:r>
              <a:rPr lang="en-US" altLang="zh-CN" sz="1300" dirty="0">
                <a:solidFill>
                  <a:srgbClr val="FFFFFF"/>
                </a:solidFill>
              </a:rPr>
              <a:t> = 1</a:t>
            </a:r>
            <a:r>
              <a:rPr lang="zh-CN" altLang="en-US" sz="1300" dirty="0">
                <a:solidFill>
                  <a:srgbClr val="FFFFFF"/>
                </a:solidFill>
              </a:rPr>
              <a:t>。</a:t>
            </a:r>
            <a:endParaRPr lang="en-US" altLang="zh-CN" sz="1300" dirty="0">
              <a:solidFill>
                <a:srgbClr val="FFFFFF"/>
              </a:solidFill>
            </a:endParaRPr>
          </a:p>
          <a:p>
            <a:r>
              <a:rPr lang="en-US" sz="1300" dirty="0">
                <a:solidFill>
                  <a:srgbClr val="FFFFFF"/>
                </a:solidFill>
              </a:rPr>
              <a:t>DR</a:t>
            </a:r>
            <a:r>
              <a:rPr lang="zh-CN" altLang="en-US" sz="1300" dirty="0">
                <a:solidFill>
                  <a:srgbClr val="FFFFFF"/>
                </a:solidFill>
              </a:rPr>
              <a:t>表示</a:t>
            </a:r>
            <a:r>
              <a:rPr lang="en-US" sz="1300" dirty="0">
                <a:solidFill>
                  <a:srgbClr val="FFFFFF"/>
                </a:solidFill>
              </a:rPr>
              <a:t>Data </a:t>
            </a:r>
            <a:r>
              <a:rPr lang="en-US" sz="1300" dirty="0" err="1">
                <a:solidFill>
                  <a:srgbClr val="FFFFFF"/>
                </a:solidFill>
              </a:rPr>
              <a:t>Register，IR</a:t>
            </a:r>
            <a:r>
              <a:rPr lang="zh-CN" altLang="en-US" sz="1300" dirty="0">
                <a:solidFill>
                  <a:srgbClr val="FFFFFF"/>
                </a:solidFill>
              </a:rPr>
              <a:t>表示</a:t>
            </a:r>
            <a:r>
              <a:rPr lang="en-US" sz="1300" dirty="0">
                <a:solidFill>
                  <a:srgbClr val="FFFFFF"/>
                </a:solidFill>
              </a:rPr>
              <a:t>Instruction Register。</a:t>
            </a:r>
          </a:p>
        </p:txBody>
      </p:sp>
    </p:spTree>
    <p:extLst>
      <p:ext uri="{BB962C8B-B14F-4D97-AF65-F5344CB8AC3E}">
        <p14:creationId xmlns:p14="http://schemas.microsoft.com/office/powerpoint/2010/main" val="53054598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1349E496-1F84-42D9-B1C3-AB7F9FD4BA86}"/>
              </a:ext>
            </a:extLst>
          </p:cNvPr>
          <p:cNvPicPr>
            <a:picLocks noChangeAspect="1"/>
          </p:cNvPicPr>
          <p:nvPr/>
        </p:nvPicPr>
        <p:blipFill>
          <a:blip r:embed="rId2"/>
          <a:stretch>
            <a:fillRect/>
          </a:stretch>
        </p:blipFill>
        <p:spPr>
          <a:xfrm>
            <a:off x="3556512" y="1517039"/>
            <a:ext cx="5098562" cy="382392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Cortex</a:t>
            </a:r>
            <a:r>
              <a:rPr lang="zh-CN" altLang="en-US" sz="3100">
                <a:solidFill>
                  <a:srgbClr val="FFFFFF"/>
                </a:solidFill>
              </a:rPr>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3743827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a:t>
            </a:r>
            <a:r>
              <a:rPr lang="zh-CN" altLang="en-US" dirty="0"/>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pPr lvl="1"/>
            <a:r>
              <a:rPr lang="en-US" altLang="zh-CN" dirty="0"/>
              <a:t>A Half-precision Floating Point Type is converted to single precision and returned in r0.</a:t>
            </a:r>
          </a:p>
          <a:p>
            <a:pPr lvl="1"/>
            <a:r>
              <a:rPr lang="en-US" altLang="zh-CN" dirty="0"/>
              <a:t>A Fundamental Data Type that is smaller than 4 bytes is zero- or sign-extended to a word and returned in r0.</a:t>
            </a:r>
          </a:p>
          <a:p>
            <a:pPr lvl="1"/>
            <a:r>
              <a:rPr lang="en-US" altLang="zh-CN" dirty="0"/>
              <a:t>A word-sized Fundamental Data Type (e.g., </a:t>
            </a:r>
            <a:r>
              <a:rPr lang="en-US" altLang="zh-CN" dirty="0" err="1"/>
              <a:t>int</a:t>
            </a:r>
            <a:r>
              <a:rPr lang="en-US" altLang="zh-CN" dirty="0"/>
              <a:t>, float) is returned in r0.</a:t>
            </a:r>
          </a:p>
          <a:p>
            <a:pPr lvl="1"/>
            <a:r>
              <a:rPr lang="en-US" altLang="zh-CN" dirty="0"/>
              <a:t>A double-word sized Fundamental Data Type (e.g., long </a:t>
            </a:r>
            <a:r>
              <a:rPr lang="en-US" altLang="zh-CN" dirty="0" err="1"/>
              <a:t>long</a:t>
            </a:r>
            <a:r>
              <a:rPr lang="en-US" altLang="zh-CN" dirty="0"/>
              <a:t>, double and 64-bit containerized vectors) is returned in r0 and r1.</a:t>
            </a:r>
          </a:p>
          <a:p>
            <a:pPr lvl="1"/>
            <a:r>
              <a:rPr lang="en-US" altLang="zh-CN" dirty="0"/>
              <a:t>A 128-bit containerized vector is returned in r0-r3.</a:t>
            </a:r>
          </a:p>
          <a:p>
            <a:pPr lvl="1"/>
            <a:r>
              <a:rPr lang="en-US" altLang="zh-CN" dirty="0"/>
              <a:t>A Composite Type not larger than 4 bytes is returned in r0. The format is as if the result had been stored in memory at a word-aligned address and then loaded into r0 with an LDR instruction. Any bits in r0 that lie outside the bounds of the result have unspecified values.</a:t>
            </a:r>
          </a:p>
          <a:p>
            <a:pPr lvl="1"/>
            <a:r>
              <a:rPr lang="en-US" altLang="zh-CN" dirty="0"/>
              <a:t>A Composite Type larger than 4 bytes, or whose size cannot be determined statically by both caller and </a:t>
            </a:r>
            <a:r>
              <a:rPr lang="en-US" altLang="zh-CN" dirty="0" err="1"/>
              <a:t>callee</a:t>
            </a:r>
            <a:r>
              <a:rPr lang="en-US" altLang="zh-CN" dirty="0"/>
              <a:t>, is stored in memory at an address passed as an extra argument when the function was called .</a:t>
            </a:r>
            <a:endParaRPr lang="zh-CN" altLang="en-US" dirty="0"/>
          </a:p>
        </p:txBody>
      </p:sp>
    </p:spTree>
    <p:extLst>
      <p:ext uri="{BB962C8B-B14F-4D97-AF65-F5344CB8AC3E}">
        <p14:creationId xmlns:p14="http://schemas.microsoft.com/office/powerpoint/2010/main" val="1023939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F005F496-C3FC-4D32-B564-26F13A209FE7}"/>
              </a:ext>
            </a:extLst>
          </p:cNvPr>
          <p:cNvPicPr>
            <a:picLocks noChangeAspect="1"/>
          </p:cNvPicPr>
          <p:nvPr/>
        </p:nvPicPr>
        <p:blipFill>
          <a:blip r:embed="rId2"/>
          <a:stretch>
            <a:fillRect/>
          </a:stretch>
        </p:blipFill>
        <p:spPr>
          <a:xfrm>
            <a:off x="3556512" y="2514584"/>
            <a:ext cx="5098562" cy="182883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Cortex</a:t>
            </a:r>
            <a:r>
              <a:rPr lang="zh-CN" altLang="en-US" sz="3100">
                <a:solidFill>
                  <a:srgbClr val="FFFFFF"/>
                </a:solidFill>
              </a:rPr>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2036335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9F5E263C-FB7E-4A3E-AD04-5140CD3D1D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9E65ED8C-90F7-4EB0-ACCB-64AEF411E8B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3">
            <a:extLst>
              <a:ext uri="{FF2B5EF4-FFF2-40B4-BE49-F238E27FC236}">
                <a16:creationId xmlns:a16="http://schemas.microsoft.com/office/drawing/2014/main" id="{6604E3BF-88F7-4D19-BEC9-8486966EA46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5772840"/>
          </a:xfrm>
        </p:spPr>
        <p:txBody>
          <a:bodyPr anchor="ctr">
            <a:normAutofit/>
          </a:bodyPr>
          <a:lstStyle/>
          <a:p>
            <a:r>
              <a:rPr lang="en-US" altLang="zh-CN" sz="3100" dirty="0">
                <a:solidFill>
                  <a:srgbClr val="FFFFFF"/>
                </a:solidFill>
              </a:rPr>
              <a:t>CM3</a:t>
            </a:r>
            <a:br>
              <a:rPr lang="en-US" altLang="zh-CN" sz="3100" dirty="0">
                <a:solidFill>
                  <a:srgbClr val="FFFFFF"/>
                </a:solidFill>
              </a:rPr>
            </a:br>
            <a:r>
              <a:rPr lang="zh-CN" altLang="en-US" sz="3100" dirty="0">
                <a:solidFill>
                  <a:srgbClr val="FFFFFF"/>
                </a:solidFill>
              </a:rPr>
              <a:t>编程</a:t>
            </a:r>
          </a:p>
        </p:txBody>
      </p:sp>
      <p:sp>
        <p:nvSpPr>
          <p:cNvPr id="3" name="内容占位符 2">
            <a:extLst>
              <a:ext uri="{FF2B5EF4-FFF2-40B4-BE49-F238E27FC236}">
                <a16:creationId xmlns:a16="http://schemas.microsoft.com/office/drawing/2014/main" id="{B882DD63-EFB3-449B-BB3B-5E8A929FAEE2}"/>
              </a:ext>
            </a:extLst>
          </p:cNvPr>
          <p:cNvSpPr>
            <a:spLocks noGrp="1"/>
          </p:cNvSpPr>
          <p:nvPr>
            <p:ph idx="1"/>
          </p:nvPr>
        </p:nvSpPr>
        <p:spPr>
          <a:xfrm>
            <a:off x="3030053" y="902289"/>
            <a:ext cx="5938334" cy="5955710"/>
          </a:xfrm>
        </p:spPr>
        <p:txBody>
          <a:bodyPr>
            <a:normAutofit/>
          </a:bodyPr>
          <a:lstStyle/>
          <a:p>
            <a:r>
              <a:rPr lang="en-US" altLang="zh-CN" sz="1800" dirty="0">
                <a:latin typeface="Tahoma" panose="020B0604030504040204" pitchFamily="34" charset="0"/>
                <a:ea typeface="Tahoma" panose="020B0604030504040204" pitchFamily="34" charset="0"/>
                <a:cs typeface="Tahoma" panose="020B0604030504040204" pitchFamily="34" charset="0"/>
              </a:rPr>
              <a:t>LDR R0, =0xE000E400 ; </a:t>
            </a:r>
            <a:r>
              <a:rPr lang="zh-CN" altLang="en-US" sz="1800" dirty="0">
                <a:latin typeface="Tahoma" panose="020B0604030504040204" pitchFamily="34" charset="0"/>
                <a:ea typeface="Tahoma" panose="020B0604030504040204" pitchFamily="34" charset="0"/>
                <a:cs typeface="Tahoma" panose="020B0604030504040204" pitchFamily="34" charset="0"/>
              </a:rPr>
              <a:t>加载</a:t>
            </a:r>
            <a:r>
              <a:rPr lang="en-US" altLang="zh-CN" sz="1800" dirty="0">
                <a:latin typeface="Tahoma" panose="020B0604030504040204" pitchFamily="34" charset="0"/>
                <a:ea typeface="Tahoma" panose="020B0604030504040204" pitchFamily="34" charset="0"/>
                <a:cs typeface="Tahoma" panose="020B0604030504040204" pitchFamily="34" charset="0"/>
              </a:rPr>
              <a:t>IRQ #0</a:t>
            </a:r>
            <a:r>
              <a:rPr lang="zh-CN" altLang="en-US" sz="1800" dirty="0">
                <a:latin typeface="Tahoma" panose="020B0604030504040204" pitchFamily="34" charset="0"/>
                <a:ea typeface="Tahoma" panose="020B0604030504040204" pitchFamily="34" charset="0"/>
                <a:cs typeface="Tahoma" panose="020B0604030504040204" pitchFamily="34" charset="0"/>
              </a:rPr>
              <a:t>的优先级配置寄存器</a:t>
            </a:r>
          </a:p>
          <a:p>
            <a:r>
              <a:rPr lang="en-US" altLang="zh-CN" sz="1800" dirty="0">
                <a:latin typeface="Tahoma" panose="020B0604030504040204" pitchFamily="34" charset="0"/>
                <a:ea typeface="Tahoma" panose="020B0604030504040204" pitchFamily="34" charset="0"/>
                <a:cs typeface="Tahoma" panose="020B0604030504040204" pitchFamily="34" charset="0"/>
              </a:rPr>
              <a:t>LDR R1, =0xFF</a:t>
            </a:r>
          </a:p>
          <a:p>
            <a:r>
              <a:rPr lang="en-US" altLang="zh-CN" sz="1800" dirty="0">
                <a:latin typeface="Tahoma" panose="020B0604030504040204" pitchFamily="34" charset="0"/>
                <a:ea typeface="Tahoma" panose="020B0604030504040204" pitchFamily="34" charset="0"/>
                <a:cs typeface="Tahoma" panose="020B0604030504040204" pitchFamily="34" charset="0"/>
              </a:rPr>
              <a:t>STRB R1, [R0] ; </a:t>
            </a:r>
            <a:r>
              <a:rPr lang="zh-CN" altLang="en-US" sz="1800" dirty="0">
                <a:latin typeface="Tahoma" panose="020B0604030504040204" pitchFamily="34" charset="0"/>
                <a:ea typeface="Tahoma" panose="020B0604030504040204" pitchFamily="34" charset="0"/>
                <a:cs typeface="Tahoma" panose="020B0604030504040204" pitchFamily="34" charset="0"/>
              </a:rPr>
              <a:t>按字节写，写入</a:t>
            </a:r>
            <a:r>
              <a:rPr lang="en-US" altLang="zh-CN" sz="1800" dirty="0">
                <a:latin typeface="Tahoma" panose="020B0604030504040204" pitchFamily="34" charset="0"/>
                <a:ea typeface="Tahoma" panose="020B0604030504040204" pitchFamily="34" charset="0"/>
                <a:cs typeface="Tahoma" panose="020B0604030504040204" pitchFamily="34" charset="0"/>
              </a:rPr>
              <a:t>0xFF</a:t>
            </a:r>
          </a:p>
          <a:p>
            <a:r>
              <a:rPr lang="en-US" altLang="zh-CN" sz="1800" dirty="0">
                <a:latin typeface="Tahoma" panose="020B0604030504040204" pitchFamily="34" charset="0"/>
                <a:ea typeface="Tahoma" panose="020B0604030504040204" pitchFamily="34" charset="0"/>
                <a:cs typeface="Tahoma" panose="020B0604030504040204" pitchFamily="34" charset="0"/>
              </a:rPr>
              <a:t>LDRB R1, [R0] ; </a:t>
            </a:r>
            <a:r>
              <a:rPr lang="zh-CN" altLang="en-US" sz="1800" dirty="0">
                <a:latin typeface="Tahoma" panose="020B0604030504040204" pitchFamily="34" charset="0"/>
                <a:ea typeface="Tahoma" panose="020B0604030504040204" pitchFamily="34" charset="0"/>
                <a:cs typeface="Tahoma" panose="020B0604030504040204" pitchFamily="34" charset="0"/>
              </a:rPr>
              <a:t>读回（如果是</a:t>
            </a:r>
            <a:r>
              <a:rPr lang="en-US" altLang="zh-CN" sz="1800" dirty="0">
                <a:latin typeface="Tahoma" panose="020B0604030504040204" pitchFamily="34" charset="0"/>
                <a:ea typeface="Tahoma" panose="020B0604030504040204" pitchFamily="34" charset="0"/>
                <a:cs typeface="Tahoma" panose="020B0604030504040204" pitchFamily="34" charset="0"/>
              </a:rPr>
              <a:t>3</a:t>
            </a:r>
            <a:r>
              <a:rPr lang="zh-CN" altLang="en-US" sz="1800" dirty="0">
                <a:latin typeface="Tahoma" panose="020B0604030504040204" pitchFamily="34" charset="0"/>
                <a:ea typeface="Tahoma" panose="020B0604030504040204" pitchFamily="34" charset="0"/>
                <a:cs typeface="Tahoma" panose="020B0604030504040204" pitchFamily="34" charset="0"/>
              </a:rPr>
              <a:t>位，则应读取回</a:t>
            </a:r>
            <a:r>
              <a:rPr lang="en-US" altLang="zh-CN" sz="1800" dirty="0">
                <a:latin typeface="Tahoma" panose="020B0604030504040204" pitchFamily="34" charset="0"/>
                <a:ea typeface="Tahoma" panose="020B0604030504040204" pitchFamily="34" charset="0"/>
                <a:cs typeface="Tahoma" panose="020B0604030504040204" pitchFamily="34" charset="0"/>
              </a:rPr>
              <a:t>0xE0</a:t>
            </a:r>
            <a:r>
              <a:rPr lang="zh-CN" altLang="en-US" sz="1800" dirty="0">
                <a:latin typeface="Tahoma" panose="020B0604030504040204" pitchFamily="34" charset="0"/>
                <a:ea typeface="Tahoma" panose="020B0604030504040204" pitchFamily="34" charset="0"/>
                <a:cs typeface="Tahoma" panose="020B0604030504040204" pitchFamily="34" charset="0"/>
              </a:rPr>
              <a:t>）</a:t>
            </a:r>
          </a:p>
          <a:p>
            <a:r>
              <a:rPr lang="en-US" altLang="zh-CN" sz="1800" dirty="0">
                <a:latin typeface="Tahoma" panose="020B0604030504040204" pitchFamily="34" charset="0"/>
                <a:ea typeface="Tahoma" panose="020B0604030504040204" pitchFamily="34" charset="0"/>
                <a:cs typeface="Tahoma" panose="020B0604030504040204" pitchFamily="34" charset="0"/>
              </a:rPr>
              <a:t>RBIT R2, R1 ; </a:t>
            </a:r>
            <a:r>
              <a:rPr lang="zh-CN" altLang="en-US" sz="1800" dirty="0">
                <a:latin typeface="Tahoma" panose="020B0604030504040204" pitchFamily="34" charset="0"/>
                <a:ea typeface="Tahoma" panose="020B0604030504040204" pitchFamily="34" charset="0"/>
                <a:cs typeface="Tahoma" panose="020B0604030504040204" pitchFamily="34" charset="0"/>
              </a:rPr>
              <a:t>反转，使之以</a:t>
            </a:r>
            <a:r>
              <a:rPr lang="en-US" altLang="zh-CN" sz="1800" dirty="0">
                <a:latin typeface="Tahoma" panose="020B0604030504040204" pitchFamily="34" charset="0"/>
                <a:ea typeface="Tahoma" panose="020B0604030504040204" pitchFamily="34" charset="0"/>
                <a:cs typeface="Tahoma" panose="020B0604030504040204" pitchFamily="34" charset="0"/>
              </a:rPr>
              <a:t>LSB</a:t>
            </a:r>
            <a:r>
              <a:rPr lang="zh-CN" altLang="en-US" sz="1800" dirty="0">
                <a:latin typeface="Tahoma" panose="020B0604030504040204" pitchFamily="34" charset="0"/>
                <a:ea typeface="Tahoma" panose="020B0604030504040204" pitchFamily="34" charset="0"/>
                <a:cs typeface="Tahoma" panose="020B0604030504040204" pitchFamily="34" charset="0"/>
              </a:rPr>
              <a:t>对齐</a:t>
            </a:r>
          </a:p>
          <a:p>
            <a:r>
              <a:rPr lang="en-US" altLang="zh-CN" sz="1800" dirty="0">
                <a:latin typeface="Tahoma" panose="020B0604030504040204" pitchFamily="34" charset="0"/>
                <a:ea typeface="Tahoma" panose="020B0604030504040204" pitchFamily="34" charset="0"/>
                <a:cs typeface="Tahoma" panose="020B0604030504040204" pitchFamily="34" charset="0"/>
              </a:rPr>
              <a:t>CLZ R1, R2 ; </a:t>
            </a:r>
            <a:r>
              <a:rPr lang="zh-CN" altLang="en-US" sz="1800" dirty="0">
                <a:latin typeface="Tahoma" panose="020B0604030504040204" pitchFamily="34" charset="0"/>
                <a:ea typeface="Tahoma" panose="020B0604030504040204" pitchFamily="34" charset="0"/>
                <a:cs typeface="Tahoma" panose="020B0604030504040204" pitchFamily="34" charset="0"/>
              </a:rPr>
              <a:t>计算前导零个数（例如，如果是</a:t>
            </a:r>
            <a:r>
              <a:rPr lang="en-US" altLang="zh-CN" sz="1800" dirty="0">
                <a:latin typeface="Tahoma" panose="020B0604030504040204" pitchFamily="34" charset="0"/>
                <a:ea typeface="Tahoma" panose="020B0604030504040204" pitchFamily="34" charset="0"/>
                <a:cs typeface="Tahoma" panose="020B0604030504040204" pitchFamily="34" charset="0"/>
              </a:rPr>
              <a:t>3</a:t>
            </a:r>
            <a:r>
              <a:rPr lang="zh-CN" altLang="en-US" sz="1800" dirty="0">
                <a:latin typeface="Tahoma" panose="020B0604030504040204" pitchFamily="34" charset="0"/>
                <a:ea typeface="Tahoma" panose="020B0604030504040204" pitchFamily="34" charset="0"/>
                <a:cs typeface="Tahoma" panose="020B0604030504040204" pitchFamily="34" charset="0"/>
              </a:rPr>
              <a:t>个</a:t>
            </a:r>
            <a:r>
              <a:rPr lang="en-US" altLang="zh-CN" sz="1800" dirty="0">
                <a:latin typeface="Tahoma" panose="020B0604030504040204" pitchFamily="34" charset="0"/>
                <a:ea typeface="Tahoma" panose="020B0604030504040204" pitchFamily="34" charset="0"/>
                <a:cs typeface="Tahoma" panose="020B0604030504040204" pitchFamily="34" charset="0"/>
              </a:rPr>
              <a:t>1</a:t>
            </a:r>
            <a:r>
              <a:rPr lang="zh-CN" altLang="en-US" sz="1800" dirty="0">
                <a:latin typeface="Tahoma" panose="020B0604030504040204" pitchFamily="34" charset="0"/>
                <a:ea typeface="Tahoma" panose="020B0604030504040204" pitchFamily="34" charset="0"/>
                <a:cs typeface="Tahoma" panose="020B0604030504040204" pitchFamily="34" charset="0"/>
              </a:rPr>
              <a:t>则返回</a:t>
            </a:r>
            <a:r>
              <a:rPr lang="en-US" altLang="zh-CN" sz="1800" dirty="0">
                <a:latin typeface="Tahoma" panose="020B0604030504040204" pitchFamily="34" charset="0"/>
                <a:ea typeface="Tahoma" panose="020B0604030504040204" pitchFamily="34" charset="0"/>
                <a:cs typeface="Tahoma" panose="020B0604030504040204" pitchFamily="34" charset="0"/>
              </a:rPr>
              <a:t>5</a:t>
            </a:r>
            <a:r>
              <a:rPr lang="zh-CN" altLang="en-US" sz="1800" dirty="0">
                <a:latin typeface="Tahoma" panose="020B0604030504040204" pitchFamily="34" charset="0"/>
                <a:ea typeface="Tahoma" panose="020B0604030504040204" pitchFamily="34" charset="0"/>
                <a:cs typeface="Tahoma" panose="020B0604030504040204" pitchFamily="34" charset="0"/>
              </a:rPr>
              <a:t>）</a:t>
            </a:r>
          </a:p>
          <a:p>
            <a:r>
              <a:rPr lang="en-US" altLang="zh-CN" sz="1800" dirty="0">
                <a:latin typeface="Tahoma" panose="020B0604030504040204" pitchFamily="34" charset="0"/>
                <a:ea typeface="Tahoma" panose="020B0604030504040204" pitchFamily="34" charset="0"/>
                <a:cs typeface="Tahoma" panose="020B0604030504040204" pitchFamily="34" charset="0"/>
              </a:rPr>
              <a:t>MOV R2, #8</a:t>
            </a:r>
          </a:p>
          <a:p>
            <a:r>
              <a:rPr lang="en-US" altLang="zh-CN" sz="1800" dirty="0">
                <a:latin typeface="Tahoma" panose="020B0604030504040204" pitchFamily="34" charset="0"/>
                <a:ea typeface="Tahoma" panose="020B0604030504040204" pitchFamily="34" charset="0"/>
                <a:cs typeface="Tahoma" panose="020B0604030504040204" pitchFamily="34" charset="0"/>
              </a:rPr>
              <a:t>SUB R2, R2, R1 ; </a:t>
            </a:r>
            <a:r>
              <a:rPr lang="zh-CN" altLang="en-US" sz="1800" dirty="0">
                <a:latin typeface="Tahoma" panose="020B0604030504040204" pitchFamily="34" charset="0"/>
                <a:ea typeface="Tahoma" panose="020B0604030504040204" pitchFamily="34" charset="0"/>
                <a:cs typeface="Tahoma" panose="020B0604030504040204" pitchFamily="34" charset="0"/>
              </a:rPr>
              <a:t>得到表达优先级的位数</a:t>
            </a:r>
          </a:p>
          <a:p>
            <a:r>
              <a:rPr lang="en-US" altLang="zh-CN" sz="1800" dirty="0">
                <a:latin typeface="Tahoma" panose="020B0604030504040204" pitchFamily="34" charset="0"/>
                <a:ea typeface="Tahoma" panose="020B0604030504040204" pitchFamily="34" charset="0"/>
                <a:cs typeface="Tahoma" panose="020B0604030504040204" pitchFamily="34" charset="0"/>
              </a:rPr>
              <a:t>MOV R1, #0x0</a:t>
            </a:r>
          </a:p>
          <a:p>
            <a:r>
              <a:rPr lang="en-US" altLang="zh-CN" sz="1800" dirty="0">
                <a:latin typeface="Tahoma" panose="020B0604030504040204" pitchFamily="34" charset="0"/>
                <a:ea typeface="Tahoma" panose="020B0604030504040204" pitchFamily="34" charset="0"/>
                <a:cs typeface="Tahoma" panose="020B0604030504040204" pitchFamily="34" charset="0"/>
              </a:rPr>
              <a:t>STRB R1, [R0] ; </a:t>
            </a:r>
            <a:r>
              <a:rPr lang="zh-CN" altLang="en-US" sz="1800" dirty="0">
                <a:latin typeface="Tahoma" panose="020B0604030504040204" pitchFamily="34" charset="0"/>
                <a:ea typeface="Tahoma" panose="020B0604030504040204" pitchFamily="34" charset="0"/>
                <a:cs typeface="Tahoma" panose="020B0604030504040204" pitchFamily="34" charset="0"/>
              </a:rPr>
              <a:t>存储结果</a:t>
            </a:r>
            <a:endParaRPr lang="zh-CN" altLang="en-US" sz="1800" dirty="0"/>
          </a:p>
        </p:txBody>
      </p:sp>
    </p:spTree>
    <p:extLst>
      <p:ext uri="{BB962C8B-B14F-4D97-AF65-F5344CB8AC3E}">
        <p14:creationId xmlns:p14="http://schemas.microsoft.com/office/powerpoint/2010/main" val="199595747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a:t>
            </a:r>
            <a:r>
              <a:rPr lang="zh-CN" altLang="en-US" dirty="0"/>
              <a:t>编程</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ARM Executable and Linkable Format (ELF) image” (.</a:t>
            </a:r>
            <a:r>
              <a:rPr lang="en-US" altLang="zh-CN" dirty="0" err="1"/>
              <a:t>axf</a:t>
            </a:r>
            <a:r>
              <a:rPr lang="en-US" altLang="zh-CN" dirty="0"/>
              <a:t>)</a:t>
            </a:r>
          </a:p>
          <a:p>
            <a:endParaRPr lang="en-US" altLang="zh-CN" dirty="0"/>
          </a:p>
          <a:p>
            <a:r>
              <a:rPr lang="en-US" altLang="zh-CN" dirty="0"/>
              <a:t>The linker is controlled by a file called “scatter-loading description file” (.</a:t>
            </a:r>
            <a:r>
              <a:rPr lang="en-US" altLang="zh-CN" dirty="0" err="1"/>
              <a:t>sct</a:t>
            </a:r>
            <a:r>
              <a:rPr lang="en-US" altLang="zh-CN" dirty="0"/>
              <a:t>)</a:t>
            </a:r>
          </a:p>
          <a:p>
            <a:endParaRPr lang="en-US" altLang="zh-CN" dirty="0"/>
          </a:p>
          <a:p>
            <a:r>
              <a:rPr lang="en-US" altLang="zh-CN" dirty="0" err="1"/>
              <a:t>Abs,Hex,bin</a:t>
            </a:r>
            <a:endParaRPr lang="zh-CN" altLang="en-US" dirty="0"/>
          </a:p>
        </p:txBody>
      </p:sp>
    </p:spTree>
    <p:extLst>
      <p:ext uri="{BB962C8B-B14F-4D97-AF65-F5344CB8AC3E}">
        <p14:creationId xmlns:p14="http://schemas.microsoft.com/office/powerpoint/2010/main" val="268206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B8046BFF-FDF5-41F9-9BDB-A90EE9EE92C2}"/>
              </a:ext>
            </a:extLst>
          </p:cNvPr>
          <p:cNvPicPr>
            <a:picLocks noChangeAspect="1"/>
          </p:cNvPicPr>
          <p:nvPr/>
        </p:nvPicPr>
        <p:blipFill>
          <a:blip r:embed="rId2"/>
          <a:stretch>
            <a:fillRect/>
          </a:stretch>
        </p:blipFill>
        <p:spPr>
          <a:xfrm>
            <a:off x="0" y="1736536"/>
            <a:ext cx="9144000" cy="4433800"/>
          </a:xfrm>
          <a:prstGeom prst="rect">
            <a:avLst/>
          </a:prstGeom>
        </p:spPr>
      </p:pic>
    </p:spTree>
    <p:extLst>
      <p:ext uri="{BB962C8B-B14F-4D97-AF65-F5344CB8AC3E}">
        <p14:creationId xmlns:p14="http://schemas.microsoft.com/office/powerpoint/2010/main" val="122725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544607" y="1371599"/>
            <a:ext cx="7822154" cy="4854743"/>
          </a:xfrm>
        </p:spPr>
        <p:txBody>
          <a:bodyPr>
            <a:normAutofit fontScale="62500" lnSpcReduction="20000"/>
          </a:bodyPr>
          <a:lstStyle/>
          <a:p>
            <a:r>
              <a:rPr lang="zh-CN" altLang="en-US" dirty="0"/>
              <a:t>内建的嵌套向量中断控制器</a:t>
            </a:r>
          </a:p>
          <a:p>
            <a:pPr lvl="1"/>
            <a:r>
              <a:rPr lang="zh-CN" altLang="en-US" dirty="0"/>
              <a:t>可嵌套中断支持</a:t>
            </a:r>
          </a:p>
          <a:p>
            <a:pPr lvl="2"/>
            <a:r>
              <a:rPr lang="zh-CN" altLang="en-US" dirty="0"/>
              <a:t>可嵌套中断支持的作用范围很广，覆盖了所有的外部中断和绝大多数系统异常。外在表现是，这些异常都可以被赋予不同的优先级。当前优先级被存储在</a:t>
            </a:r>
            <a:r>
              <a:rPr lang="en-US" altLang="zh-CN" dirty="0" err="1"/>
              <a:t>xPSR</a:t>
            </a:r>
            <a:r>
              <a:rPr lang="en-US" altLang="zh-CN" dirty="0"/>
              <a:t> </a:t>
            </a:r>
            <a:r>
              <a:rPr lang="zh-CN" altLang="en-US" dirty="0"/>
              <a:t>的专用字段中。当一个异常发生时，硬件会自动比较该异常的优先级是否比当前的异常优先级更高。如果发现来了更高优先级的异常，处理器就会中断当前的中断服务例程（或者是普通程序），而服务新来的异常</a:t>
            </a:r>
            <a:r>
              <a:rPr lang="en-US" altLang="zh-CN" dirty="0"/>
              <a:t>——</a:t>
            </a:r>
            <a:r>
              <a:rPr lang="zh-CN" altLang="en-US" dirty="0"/>
              <a:t>即立即抢占。</a:t>
            </a:r>
          </a:p>
          <a:p>
            <a:pPr lvl="1"/>
            <a:r>
              <a:rPr lang="zh-CN" altLang="en-US" dirty="0"/>
              <a:t>向量中断支持</a:t>
            </a:r>
          </a:p>
          <a:p>
            <a:pPr lvl="2"/>
            <a:r>
              <a:rPr lang="zh-CN" altLang="en-US" dirty="0"/>
              <a:t>当开始响应一个中断后，</a:t>
            </a:r>
            <a:r>
              <a:rPr lang="en-US" altLang="zh-CN" dirty="0"/>
              <a:t>CM3 </a:t>
            </a:r>
            <a:r>
              <a:rPr lang="zh-CN" altLang="en-US" dirty="0"/>
              <a:t>会自动定位一张向量表，并且根据中断号从表中找出</a:t>
            </a:r>
            <a:r>
              <a:rPr lang="en-US" altLang="zh-CN" dirty="0"/>
              <a:t>ISR </a:t>
            </a:r>
            <a:r>
              <a:rPr lang="zh-CN" altLang="en-US" dirty="0"/>
              <a:t>的入口地址，然后跳转过去执行。不需要像以前的</a:t>
            </a:r>
            <a:r>
              <a:rPr lang="en-US" altLang="zh-CN" dirty="0"/>
              <a:t>ARM </a:t>
            </a:r>
            <a:r>
              <a:rPr lang="zh-CN" altLang="en-US" dirty="0"/>
              <a:t>那样，由软件来分辨到底是哪个中断发生了，也无需半导体厂商提供私有的中断控制器来完成这种工作。这么一来，中断延迟时间大为缩短。</a:t>
            </a:r>
          </a:p>
          <a:p>
            <a:pPr lvl="1"/>
            <a:r>
              <a:rPr lang="zh-CN" altLang="en-US" dirty="0"/>
              <a:t>动态优先级调整支持</a:t>
            </a:r>
          </a:p>
          <a:p>
            <a:pPr lvl="2"/>
            <a:r>
              <a:rPr lang="zh-CN" altLang="en-US" dirty="0"/>
              <a:t>软件可以在运行时期更改中断的优先级。如果在某</a:t>
            </a:r>
            <a:r>
              <a:rPr lang="en-US" altLang="zh-CN" dirty="0"/>
              <a:t>ISR </a:t>
            </a:r>
            <a:r>
              <a:rPr lang="zh-CN" altLang="en-US" dirty="0"/>
              <a:t>中修改了自己所对应中断的优先级，而且这个中断又有新的实例处于悬起中（</a:t>
            </a:r>
            <a:r>
              <a:rPr lang="en-US" altLang="zh-CN" dirty="0"/>
              <a:t>pending</a:t>
            </a:r>
            <a:r>
              <a:rPr lang="zh-CN" altLang="en-US" dirty="0"/>
              <a:t>），也不会自己打断自己，从而没有重入</a:t>
            </a:r>
            <a:r>
              <a:rPr lang="en-US" altLang="zh-CN" dirty="0"/>
              <a:t>(reentry)</a:t>
            </a:r>
            <a:r>
              <a:rPr lang="zh-CN" altLang="en-US" dirty="0"/>
              <a:t>［译注</a:t>
            </a:r>
            <a:r>
              <a:rPr lang="en-US" altLang="zh-CN" dirty="0"/>
              <a:t>7</a:t>
            </a:r>
            <a:r>
              <a:rPr lang="zh-CN" altLang="en-US" dirty="0"/>
              <a:t>］风险。</a:t>
            </a:r>
          </a:p>
          <a:p>
            <a:pPr lvl="1"/>
            <a:r>
              <a:rPr lang="zh-CN" altLang="en-US" dirty="0"/>
              <a:t>中断延迟大大缩短</a:t>
            </a:r>
          </a:p>
          <a:p>
            <a:pPr lvl="2"/>
            <a:r>
              <a:rPr lang="en-US" altLang="zh-CN" dirty="0"/>
              <a:t>Cortex‐M3 </a:t>
            </a:r>
            <a:r>
              <a:rPr lang="zh-CN" altLang="en-US" dirty="0"/>
              <a:t>为了缩短中断延迟，引入“咬尾中断”和“晚到中断”等新特性。包括自动的现场保护和恢复，以及其它的措施，用于缩短中断嵌套时的</a:t>
            </a:r>
            <a:r>
              <a:rPr lang="en-US" altLang="zh-CN" dirty="0"/>
              <a:t>ISR </a:t>
            </a:r>
            <a:r>
              <a:rPr lang="zh-CN" altLang="en-US" dirty="0"/>
              <a:t>间延迟。 </a:t>
            </a:r>
          </a:p>
          <a:p>
            <a:pPr lvl="1"/>
            <a:r>
              <a:rPr lang="zh-CN" altLang="en-US" dirty="0"/>
              <a:t>中断可屏蔽</a:t>
            </a:r>
          </a:p>
          <a:p>
            <a:pPr lvl="2"/>
            <a:r>
              <a:rPr lang="zh-CN" altLang="en-US" dirty="0"/>
              <a:t>既可以屏蔽优先级低于某个阈值的中断</a:t>
            </a:r>
            <a:r>
              <a:rPr lang="en-US" altLang="zh-CN" dirty="0"/>
              <a:t>/</a:t>
            </a:r>
            <a:r>
              <a:rPr lang="zh-CN" altLang="en-US" dirty="0"/>
              <a:t>异常 </a:t>
            </a:r>
            <a:r>
              <a:rPr lang="en-US" altLang="zh-CN" dirty="0"/>
              <a:t>(</a:t>
            </a:r>
            <a:r>
              <a:rPr lang="zh-CN" altLang="en-US" dirty="0"/>
              <a:t>设置</a:t>
            </a:r>
            <a:r>
              <a:rPr lang="en-US" altLang="zh-CN" dirty="0"/>
              <a:t>BASEPRI </a:t>
            </a:r>
            <a:r>
              <a:rPr lang="zh-CN" altLang="en-US" dirty="0"/>
              <a:t>寄存器</a:t>
            </a:r>
            <a:r>
              <a:rPr lang="en-US" altLang="zh-CN" dirty="0"/>
              <a:t>)</a:t>
            </a:r>
            <a:r>
              <a:rPr lang="zh-CN" altLang="en-US" dirty="0"/>
              <a:t>，也可以全体封杀</a:t>
            </a:r>
            <a:r>
              <a:rPr lang="en-US" altLang="zh-CN" dirty="0"/>
              <a:t>(</a:t>
            </a:r>
            <a:r>
              <a:rPr lang="zh-CN" altLang="en-US" dirty="0"/>
              <a:t>设置</a:t>
            </a:r>
            <a:r>
              <a:rPr lang="en-US" altLang="zh-CN" dirty="0"/>
              <a:t>PRIMASK </a:t>
            </a:r>
            <a:r>
              <a:rPr lang="zh-CN" altLang="en-US" dirty="0"/>
              <a:t>和</a:t>
            </a:r>
            <a:r>
              <a:rPr lang="en-US" altLang="zh-CN" dirty="0"/>
              <a:t>FAULTMASK </a:t>
            </a:r>
            <a:r>
              <a:rPr lang="zh-CN" altLang="en-US" dirty="0"/>
              <a:t>寄存器</a:t>
            </a:r>
            <a:r>
              <a:rPr lang="en-US" altLang="zh-CN" dirty="0"/>
              <a:t>)</a:t>
            </a:r>
            <a:r>
              <a:rPr lang="zh-CN" altLang="en-US" dirty="0"/>
              <a:t>。这是为了让时间关键（</a:t>
            </a:r>
            <a:r>
              <a:rPr lang="en-US" altLang="zh-CN" dirty="0"/>
              <a:t>time‐critical</a:t>
            </a:r>
            <a:r>
              <a:rPr lang="zh-CN" altLang="en-US" dirty="0"/>
              <a:t>）的任务能在死线</a:t>
            </a:r>
            <a:r>
              <a:rPr lang="en-US" altLang="zh-CN" dirty="0"/>
              <a:t>(deadline</a:t>
            </a:r>
            <a:r>
              <a:rPr lang="zh-CN" altLang="en-US" dirty="0"/>
              <a:t>，或曰最后期限</a:t>
            </a:r>
            <a:r>
              <a:rPr lang="en-US" altLang="zh-CN" dirty="0"/>
              <a:t>)</a:t>
            </a:r>
            <a:r>
              <a:rPr lang="zh-CN" altLang="en-US" dirty="0"/>
              <a:t>到来前完成，而不被干扰。</a:t>
            </a:r>
          </a:p>
        </p:txBody>
      </p:sp>
    </p:spTree>
    <p:extLst>
      <p:ext uri="{BB962C8B-B14F-4D97-AF65-F5344CB8AC3E}">
        <p14:creationId xmlns:p14="http://schemas.microsoft.com/office/powerpoint/2010/main" val="295410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异常</a:t>
            </a:r>
          </a:p>
        </p:txBody>
      </p:sp>
      <p:pic>
        <p:nvPicPr>
          <p:cNvPr id="4" name="图片 3">
            <a:extLst>
              <a:ext uri="{FF2B5EF4-FFF2-40B4-BE49-F238E27FC236}">
                <a16:creationId xmlns:a16="http://schemas.microsoft.com/office/drawing/2014/main" id="{DF3FC7A1-FD3E-432A-BBB0-3036361425B5}"/>
              </a:ext>
            </a:extLst>
          </p:cNvPr>
          <p:cNvPicPr>
            <a:picLocks noChangeAspect="1"/>
          </p:cNvPicPr>
          <p:nvPr/>
        </p:nvPicPr>
        <p:blipFill>
          <a:blip r:embed="rId2"/>
          <a:stretch>
            <a:fillRect/>
          </a:stretch>
        </p:blipFill>
        <p:spPr>
          <a:xfrm>
            <a:off x="0" y="1654151"/>
            <a:ext cx="9144000" cy="5203849"/>
          </a:xfrm>
          <a:prstGeom prst="rect">
            <a:avLst/>
          </a:prstGeom>
        </p:spPr>
      </p:pic>
    </p:spTree>
    <p:extLst>
      <p:ext uri="{BB962C8B-B14F-4D97-AF65-F5344CB8AC3E}">
        <p14:creationId xmlns:p14="http://schemas.microsoft.com/office/powerpoint/2010/main" val="1164737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异常中的外部中断</a:t>
            </a:r>
          </a:p>
        </p:txBody>
      </p:sp>
      <p:pic>
        <p:nvPicPr>
          <p:cNvPr id="4" name="图片 3">
            <a:extLst>
              <a:ext uri="{FF2B5EF4-FFF2-40B4-BE49-F238E27FC236}">
                <a16:creationId xmlns:a16="http://schemas.microsoft.com/office/drawing/2014/main" id="{992A7286-F7FC-4EAE-95B4-38664CBADC2B}"/>
              </a:ext>
            </a:extLst>
          </p:cNvPr>
          <p:cNvPicPr>
            <a:picLocks noChangeAspect="1"/>
          </p:cNvPicPr>
          <p:nvPr/>
        </p:nvPicPr>
        <p:blipFill>
          <a:blip r:embed="rId2"/>
          <a:stretch>
            <a:fillRect/>
          </a:stretch>
        </p:blipFill>
        <p:spPr>
          <a:xfrm>
            <a:off x="0" y="2761814"/>
            <a:ext cx="9144000" cy="1334372"/>
          </a:xfrm>
          <a:prstGeom prst="rect">
            <a:avLst/>
          </a:prstGeom>
        </p:spPr>
      </p:pic>
    </p:spTree>
    <p:extLst>
      <p:ext uri="{BB962C8B-B14F-4D97-AF65-F5344CB8AC3E}">
        <p14:creationId xmlns:p14="http://schemas.microsoft.com/office/powerpoint/2010/main" val="220600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异常向量表</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pPr marL="457200" indent="-457200">
              <a:buFont typeface="+mj-lt"/>
              <a:buAutoNum type="arabicPeriod"/>
            </a:pPr>
            <a:r>
              <a:rPr lang="zh-CN" altLang="en-US" dirty="0"/>
              <a:t>当一个发生的异常被</a:t>
            </a:r>
            <a:r>
              <a:rPr lang="en-US" altLang="zh-CN" dirty="0"/>
              <a:t>CM3 </a:t>
            </a:r>
            <a:r>
              <a:rPr lang="zh-CN" altLang="en-US" dirty="0"/>
              <a:t>内核接受，对应的异常</a:t>
            </a:r>
            <a:r>
              <a:rPr lang="en-US" altLang="zh-CN" dirty="0"/>
              <a:t>handler </a:t>
            </a:r>
            <a:r>
              <a:rPr lang="zh-CN" altLang="en-US" dirty="0"/>
              <a:t>就会执行。为了决定</a:t>
            </a:r>
            <a:r>
              <a:rPr lang="en-US" altLang="zh-CN" dirty="0"/>
              <a:t>handler </a:t>
            </a:r>
            <a:r>
              <a:rPr lang="zh-CN" altLang="en-US" dirty="0"/>
              <a:t>的入口地址，</a:t>
            </a:r>
            <a:r>
              <a:rPr lang="en-US" altLang="zh-CN" dirty="0"/>
              <a:t>CM3 </a:t>
            </a:r>
            <a:r>
              <a:rPr lang="zh-CN" altLang="en-US" dirty="0"/>
              <a:t>使用了“向量表查表机制”。这里使用一张向量表。</a:t>
            </a:r>
            <a:endParaRPr lang="en-US" altLang="zh-CN" dirty="0"/>
          </a:p>
          <a:p>
            <a:pPr marL="457200" indent="-457200">
              <a:buFont typeface="+mj-lt"/>
              <a:buAutoNum type="arabicPeriod"/>
            </a:pPr>
            <a:r>
              <a:rPr lang="zh-CN" altLang="en-US" dirty="0"/>
              <a:t>向量表其实是一个</a:t>
            </a:r>
            <a:r>
              <a:rPr lang="en-US" altLang="zh-CN" dirty="0"/>
              <a:t>WORD</a:t>
            </a:r>
            <a:r>
              <a:rPr lang="zh-CN" altLang="en-US" dirty="0"/>
              <a:t>（</a:t>
            </a:r>
            <a:r>
              <a:rPr lang="en-US" altLang="zh-CN" dirty="0"/>
              <a:t>32 </a:t>
            </a:r>
            <a:r>
              <a:rPr lang="zh-CN" altLang="en-US" dirty="0"/>
              <a:t>位整数）数组，每个下标对应一种异常，该下标元素的值则是该异常</a:t>
            </a:r>
            <a:r>
              <a:rPr lang="en-US" altLang="zh-CN" dirty="0"/>
              <a:t>handler </a:t>
            </a:r>
            <a:r>
              <a:rPr lang="zh-CN" altLang="en-US" dirty="0"/>
              <a:t>的入口地址。</a:t>
            </a:r>
            <a:endParaRPr lang="en-US" altLang="zh-CN" dirty="0"/>
          </a:p>
          <a:p>
            <a:pPr marL="457200" indent="-457200">
              <a:buFont typeface="+mj-lt"/>
              <a:buAutoNum type="arabicPeriod"/>
            </a:pPr>
            <a:r>
              <a:rPr lang="en-US" altLang="zh-CN" dirty="0"/>
              <a:t>0 </a:t>
            </a:r>
            <a:r>
              <a:rPr lang="zh-CN" altLang="en-US" dirty="0"/>
              <a:t>号异常的功能则是个另类，它并不是什么入口地址，而是给出了复位后</a:t>
            </a:r>
            <a:r>
              <a:rPr lang="en-US" altLang="zh-CN" dirty="0"/>
              <a:t>MSP </a:t>
            </a:r>
            <a:r>
              <a:rPr lang="zh-CN" altLang="en-US" dirty="0"/>
              <a:t>的初值。</a:t>
            </a:r>
            <a:endParaRPr lang="en-US" altLang="zh-CN" dirty="0"/>
          </a:p>
          <a:p>
            <a:pPr marL="457200" indent="-457200">
              <a:buFont typeface="+mj-lt"/>
              <a:buAutoNum type="arabicPeriod"/>
            </a:pPr>
            <a:r>
              <a:rPr lang="zh-CN" altLang="en-US" dirty="0"/>
              <a:t>向量表的存储位置是可以设置的，通过</a:t>
            </a:r>
            <a:r>
              <a:rPr lang="en-US" altLang="zh-CN" dirty="0"/>
              <a:t>NVIC </a:t>
            </a:r>
            <a:r>
              <a:rPr lang="zh-CN" altLang="en-US" dirty="0"/>
              <a:t>中的一个重定位寄存器来指出向量表的地址。</a:t>
            </a:r>
            <a:endParaRPr lang="en-US" altLang="zh-CN" dirty="0"/>
          </a:p>
          <a:p>
            <a:pPr marL="544068" lvl="1" indent="-342900">
              <a:buFont typeface="+mj-lt"/>
              <a:buAutoNum type="arabicPeriod"/>
            </a:pPr>
            <a:r>
              <a:rPr lang="zh-CN" altLang="en-US" dirty="0"/>
              <a:t>在复位后，该寄存器的值为</a:t>
            </a:r>
            <a:r>
              <a:rPr lang="en-US" altLang="zh-CN" dirty="0"/>
              <a:t>0</a:t>
            </a:r>
            <a:r>
              <a:rPr lang="zh-CN" altLang="en-US" dirty="0"/>
              <a:t>。因此，在地址</a:t>
            </a:r>
            <a:r>
              <a:rPr lang="en-US" altLang="zh-CN" dirty="0"/>
              <a:t>0 </a:t>
            </a:r>
            <a:r>
              <a:rPr lang="zh-CN" altLang="en-US" dirty="0"/>
              <a:t>处必须包含一张向量表，用于初始时的异常分配。</a:t>
            </a:r>
          </a:p>
        </p:txBody>
      </p:sp>
    </p:spTree>
    <p:extLst>
      <p:ext uri="{BB962C8B-B14F-4D97-AF65-F5344CB8AC3E}">
        <p14:creationId xmlns:p14="http://schemas.microsoft.com/office/powerpoint/2010/main" val="428247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D8C14B3-5E4A-4A6E-AEA1-F4BC2702FD6E}"/>
              </a:ext>
            </a:extLst>
          </p:cNvPr>
          <p:cNvPicPr>
            <a:picLocks noGrp="1" noChangeAspect="1"/>
          </p:cNvPicPr>
          <p:nvPr>
            <p:ph idx="1"/>
          </p:nvPr>
        </p:nvPicPr>
        <p:blipFill>
          <a:blip r:embed="rId2"/>
          <a:stretch>
            <a:fillRect/>
          </a:stretch>
        </p:blipFill>
        <p:spPr>
          <a:xfrm>
            <a:off x="475499" y="1159069"/>
            <a:ext cx="8193826" cy="258752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r>
              <a:rPr lang="zh-CN" altLang="en-US" sz="3100" dirty="0">
                <a:solidFill>
                  <a:srgbClr val="FFFFFF"/>
                </a:solidFill>
                <a:latin typeface="+mj-lt"/>
                <a:ea typeface="+mj-ea"/>
              </a:rPr>
              <a:t>异常向量表</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525509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30" name="Rectangle 29">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图片 4">
            <a:extLst>
              <a:ext uri="{FF2B5EF4-FFF2-40B4-BE49-F238E27FC236}">
                <a16:creationId xmlns:a16="http://schemas.microsoft.com/office/drawing/2014/main" id="{9E4381F9-B03C-4C83-90D1-4BE03F6A54DF}"/>
              </a:ext>
            </a:extLst>
          </p:cNvPr>
          <p:cNvPicPr>
            <a:picLocks noGrp="1" noChangeAspect="1"/>
          </p:cNvPicPr>
          <p:nvPr>
            <p:ph idx="1"/>
          </p:nvPr>
        </p:nvPicPr>
        <p:blipFill>
          <a:blip r:embed="rId2"/>
          <a:stretch>
            <a:fillRect/>
          </a:stretch>
        </p:blipFill>
        <p:spPr>
          <a:xfrm>
            <a:off x="475499" y="846280"/>
            <a:ext cx="8193826" cy="321310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r>
              <a:rPr lang="zh-CN" altLang="en-US" sz="3100" dirty="0">
                <a:solidFill>
                  <a:srgbClr val="FFFFFF"/>
                </a:solidFill>
                <a:latin typeface="+mj-lt"/>
                <a:ea typeface="+mj-ea"/>
              </a:rPr>
              <a:t>异常向量表</a:t>
            </a:r>
            <a:endParaRPr lang="en-US" altLang="zh-CN" sz="3100" dirty="0">
              <a:solidFill>
                <a:srgbClr val="FFFFFF"/>
              </a:solidFill>
              <a:latin typeface="+mj-lt"/>
              <a:ea typeface="+mj-ea"/>
            </a:endParaRPr>
          </a:p>
        </p:txBody>
      </p:sp>
    </p:spTree>
    <p:extLst>
      <p:ext uri="{BB962C8B-B14F-4D97-AF65-F5344CB8AC3E}">
        <p14:creationId xmlns:p14="http://schemas.microsoft.com/office/powerpoint/2010/main" val="3774147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pPr marL="457200" indent="-457200">
              <a:buFont typeface="+mj-lt"/>
              <a:buAutoNum type="arabicPeriod"/>
            </a:pPr>
            <a:r>
              <a:rPr lang="zh-CN" altLang="en-US" dirty="0"/>
              <a:t>为了使抢占机能变得更可控，</a:t>
            </a:r>
            <a:r>
              <a:rPr lang="en-US" altLang="zh-CN" dirty="0"/>
              <a:t>CM3 </a:t>
            </a:r>
            <a:r>
              <a:rPr lang="zh-CN" altLang="en-US" dirty="0"/>
              <a:t>还把</a:t>
            </a:r>
            <a:r>
              <a:rPr lang="en-US" altLang="zh-CN" dirty="0"/>
              <a:t>256 </a:t>
            </a:r>
            <a:r>
              <a:rPr lang="zh-CN" altLang="en-US" dirty="0"/>
              <a:t>级优先级按位分成高低两段，分别是抢占优先级和亚优先级。</a:t>
            </a:r>
          </a:p>
          <a:p>
            <a:pPr marL="457200" indent="-457200">
              <a:buFont typeface="+mj-lt"/>
              <a:buAutoNum type="arabicPeriod"/>
            </a:pPr>
            <a:r>
              <a:rPr lang="en-US" altLang="zh-CN" dirty="0"/>
              <a:t>NVIC </a:t>
            </a:r>
            <a:r>
              <a:rPr lang="zh-CN" altLang="en-US" dirty="0"/>
              <a:t>中有一个寄存器是“应用程序中断及复位控制寄存器” ，它里面有一个位段名为“优先级组”。该位段的值对每一个优先级可配置的异常都有影响</a:t>
            </a:r>
            <a:r>
              <a:rPr lang="en-US" altLang="zh-CN" dirty="0"/>
              <a:t>——</a:t>
            </a:r>
            <a:r>
              <a:rPr lang="zh-CN" altLang="en-US" dirty="0"/>
              <a:t>把其优先级分为个位段：</a:t>
            </a:r>
            <a:r>
              <a:rPr lang="en-US" altLang="zh-CN" dirty="0"/>
              <a:t>MSB </a:t>
            </a:r>
            <a:r>
              <a:rPr lang="zh-CN" altLang="en-US" dirty="0"/>
              <a:t>所在的位段（左边的）对应抢占优先级，而</a:t>
            </a:r>
            <a:r>
              <a:rPr lang="en-US" altLang="zh-CN" dirty="0"/>
              <a:t>LSB </a:t>
            </a:r>
            <a:r>
              <a:rPr lang="zh-CN" altLang="en-US" dirty="0"/>
              <a:t>所在的位段（右边的）对应亚优先级。</a:t>
            </a:r>
            <a:endParaRPr lang="en-US" altLang="zh-CN" dirty="0"/>
          </a:p>
          <a:p>
            <a:pPr marL="457200" indent="-457200">
              <a:buFont typeface="+mj-lt"/>
              <a:buAutoNum type="arabicPeriod"/>
            </a:pPr>
            <a:r>
              <a:rPr lang="zh-CN" altLang="en-US" dirty="0"/>
              <a:t>抢占优先级决定了抢占行为：当系统正在响应某异常</a:t>
            </a:r>
            <a:r>
              <a:rPr lang="en-US" altLang="zh-CN" dirty="0"/>
              <a:t>L </a:t>
            </a:r>
            <a:r>
              <a:rPr lang="zh-CN" altLang="en-US" dirty="0"/>
              <a:t>时，如果来了抢占优先级更高的异常</a:t>
            </a:r>
            <a:r>
              <a:rPr lang="en-US" altLang="zh-CN" dirty="0"/>
              <a:t>H</a:t>
            </a:r>
            <a:r>
              <a:rPr lang="zh-CN" altLang="en-US" dirty="0"/>
              <a:t>，则</a:t>
            </a:r>
            <a:r>
              <a:rPr lang="en-US" altLang="zh-CN" dirty="0"/>
              <a:t>H </a:t>
            </a:r>
            <a:r>
              <a:rPr lang="zh-CN" altLang="en-US" dirty="0"/>
              <a:t>可以抢占</a:t>
            </a:r>
            <a:r>
              <a:rPr lang="en-US" altLang="zh-CN" dirty="0"/>
              <a:t>L</a:t>
            </a:r>
            <a:r>
              <a:rPr lang="zh-CN" altLang="en-US" dirty="0"/>
              <a:t>。亚优先级则处理“内务”：当抢占优先级相同的异常有不止一个悬起时，就优先响应亚优先级最高的异常。</a:t>
            </a:r>
          </a:p>
          <a:p>
            <a:pPr marL="457200" indent="-457200">
              <a:buFont typeface="+mj-lt"/>
              <a:buAutoNum type="arabicPeriod"/>
            </a:pPr>
            <a:r>
              <a:rPr lang="zh-CN" altLang="en-US" dirty="0"/>
              <a:t>这种优先级分组规定：亚优先级至少是</a:t>
            </a:r>
            <a:r>
              <a:rPr lang="en-US" altLang="zh-CN" dirty="0"/>
              <a:t>1 </a:t>
            </a:r>
            <a:r>
              <a:rPr lang="zh-CN" altLang="en-US" dirty="0"/>
              <a:t>个位。因此抢占优先级最多是</a:t>
            </a:r>
            <a:r>
              <a:rPr lang="en-US" altLang="zh-CN" dirty="0"/>
              <a:t>7 </a:t>
            </a:r>
            <a:r>
              <a:rPr lang="zh-CN" altLang="en-US" dirty="0"/>
              <a:t>个位，造成了最多只有</a:t>
            </a:r>
            <a:r>
              <a:rPr lang="en-US" altLang="zh-CN" dirty="0"/>
              <a:t>128 </a:t>
            </a:r>
            <a:r>
              <a:rPr lang="zh-CN" altLang="en-US" dirty="0"/>
              <a:t>级抢占的现象。</a:t>
            </a:r>
          </a:p>
          <a:p>
            <a:pPr marL="457200" indent="-457200">
              <a:buFont typeface="+mj-lt"/>
              <a:buAutoNum type="arabicPeriod"/>
            </a:pPr>
            <a:r>
              <a:rPr lang="zh-CN" altLang="en-US" dirty="0"/>
              <a:t>但是</a:t>
            </a:r>
            <a:r>
              <a:rPr lang="en-US" altLang="zh-CN" dirty="0"/>
              <a:t>CM3 </a:t>
            </a:r>
            <a:r>
              <a:rPr lang="zh-CN" altLang="en-US" dirty="0"/>
              <a:t>允许从比特</a:t>
            </a:r>
            <a:r>
              <a:rPr lang="en-US" altLang="zh-CN" dirty="0"/>
              <a:t>7 </a:t>
            </a:r>
            <a:r>
              <a:rPr lang="zh-CN" altLang="en-US" dirty="0"/>
              <a:t>处分组，此时所有的位都表达亚优先级，没有任何位表达抢占优先级，因而所有优先级可编程的异常之间就不会发生抢占</a:t>
            </a:r>
            <a:r>
              <a:rPr lang="en-US" altLang="zh-CN" dirty="0"/>
              <a:t>——</a:t>
            </a:r>
            <a:r>
              <a:rPr lang="zh-CN" altLang="en-US" dirty="0"/>
              <a:t>相当于在它们之中除能了</a:t>
            </a:r>
            <a:r>
              <a:rPr lang="en-US" altLang="zh-CN" dirty="0"/>
              <a:t>CM3 </a:t>
            </a:r>
            <a:r>
              <a:rPr lang="zh-CN" altLang="en-US" dirty="0"/>
              <a:t>的中断嵌套机制。当然还有凌架于法律之上的三位老大：复位，</a:t>
            </a:r>
            <a:r>
              <a:rPr lang="en-US" altLang="zh-CN" dirty="0"/>
              <a:t>NMI </a:t>
            </a:r>
            <a:r>
              <a:rPr lang="zh-CN" altLang="en-US" dirty="0"/>
              <a:t>和硬</a:t>
            </a:r>
            <a:r>
              <a:rPr lang="en-US" altLang="zh-CN" dirty="0"/>
              <a:t>fault</a:t>
            </a:r>
            <a:r>
              <a:rPr lang="zh-CN" altLang="en-US" dirty="0"/>
              <a:t>。它们无论何时出现，都立即无条件抢占所有优先级可编程的“平民异常”。</a:t>
            </a:r>
          </a:p>
        </p:txBody>
      </p:sp>
    </p:spTree>
    <p:extLst>
      <p:ext uri="{BB962C8B-B14F-4D97-AF65-F5344CB8AC3E}">
        <p14:creationId xmlns:p14="http://schemas.microsoft.com/office/powerpoint/2010/main" val="4060886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15F67ADB-D325-4E1C-AA9C-F6EA9ED2C595}"/>
              </a:ext>
            </a:extLst>
          </p:cNvPr>
          <p:cNvPicPr>
            <a:picLocks noChangeAspect="1"/>
          </p:cNvPicPr>
          <p:nvPr/>
        </p:nvPicPr>
        <p:blipFill>
          <a:blip r:embed="rId2"/>
          <a:stretch>
            <a:fillRect/>
          </a:stretch>
        </p:blipFill>
        <p:spPr>
          <a:xfrm>
            <a:off x="1441239" y="508745"/>
            <a:ext cx="5901135" cy="5658913"/>
          </a:xfrm>
          <a:prstGeom prst="rect">
            <a:avLst/>
          </a:prstGeom>
        </p:spPr>
      </p:pic>
    </p:spTree>
    <p:extLst>
      <p:ext uri="{BB962C8B-B14F-4D97-AF65-F5344CB8AC3E}">
        <p14:creationId xmlns:p14="http://schemas.microsoft.com/office/powerpoint/2010/main" val="1026585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中断优先级</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6510A57C-E3B0-4C2F-9D9D-B9A8E0F6F85C}"/>
              </a:ext>
            </a:extLst>
          </p:cNvPr>
          <p:cNvPicPr>
            <a:picLocks noChangeAspect="1"/>
          </p:cNvPicPr>
          <p:nvPr/>
        </p:nvPicPr>
        <p:blipFill>
          <a:blip r:embed="rId2"/>
          <a:stretch>
            <a:fillRect/>
          </a:stretch>
        </p:blipFill>
        <p:spPr>
          <a:xfrm>
            <a:off x="2095001" y="719058"/>
            <a:ext cx="4999716" cy="5831571"/>
          </a:xfrm>
          <a:prstGeom prst="rect">
            <a:avLst/>
          </a:prstGeom>
        </p:spPr>
      </p:pic>
    </p:spTree>
    <p:extLst>
      <p:ext uri="{BB962C8B-B14F-4D97-AF65-F5344CB8AC3E}">
        <p14:creationId xmlns:p14="http://schemas.microsoft.com/office/powerpoint/2010/main" val="3347944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C0E2B3-7789-46B8-89A3-DDF58603CC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a:t>
            </a:r>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4844374"/>
            <a:ext cx="7543800" cy="1188995"/>
          </a:xfrm>
        </p:spPr>
        <p:txBody>
          <a:bodyPr anchor="ctr">
            <a:normAutofit/>
          </a:bodyPr>
          <a:lstStyle/>
          <a:p>
            <a:pPr algn="ctr"/>
            <a:r>
              <a:rPr lang="en-US" altLang="zh-CN" dirty="0"/>
              <a:t>Cortex M3</a:t>
            </a:r>
            <a:r>
              <a:rPr lang="zh-CN" altLang="en-US" dirty="0"/>
              <a:t>复位</a:t>
            </a:r>
          </a:p>
        </p:txBody>
      </p:sp>
      <p:graphicFrame>
        <p:nvGraphicFramePr>
          <p:cNvPr id="5" name="内容占位符 2"/>
          <p:cNvGraphicFramePr>
            <a:graphicFrameLocks noGrp="1"/>
          </p:cNvGraphicFramePr>
          <p:nvPr>
            <p:ph idx="1"/>
            <p:extLst>
              <p:ext uri="{D42A27DB-BD31-4B8C-83A1-F6EECF244321}">
                <p14:modId xmlns:p14="http://schemas.microsoft.com/office/powerpoint/2010/main" val="4089989934"/>
              </p:ext>
            </p:extLst>
          </p:nvPr>
        </p:nvGraphicFramePr>
        <p:xfrm>
          <a:off x="777239" y="680936"/>
          <a:ext cx="7589521"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id="{DEE22A2E-ABD2-4CFC-B500-C41E8A536ACE}"/>
              </a:ext>
            </a:extLst>
          </p:cNvPr>
          <p:cNvPicPr>
            <a:picLocks noChangeAspect="1"/>
          </p:cNvPicPr>
          <p:nvPr/>
        </p:nvPicPr>
        <p:blipFill>
          <a:blip r:embed="rId7"/>
          <a:stretch>
            <a:fillRect/>
          </a:stretch>
        </p:blipFill>
        <p:spPr>
          <a:xfrm>
            <a:off x="1317812" y="3721711"/>
            <a:ext cx="6353735" cy="923621"/>
          </a:xfrm>
          <a:prstGeom prst="rect">
            <a:avLst/>
          </a:prstGeom>
        </p:spPr>
      </p:pic>
    </p:spTree>
    <p:extLst>
      <p:ext uri="{BB962C8B-B14F-4D97-AF65-F5344CB8AC3E}">
        <p14:creationId xmlns:p14="http://schemas.microsoft.com/office/powerpoint/2010/main" val="151202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768912E-6BE9-4E15-BC01-37AEF1193D08}"/>
              </a:ext>
            </a:extLst>
          </p:cNvPr>
          <p:cNvPicPr>
            <a:picLocks noGrp="1" noChangeAspect="1"/>
          </p:cNvPicPr>
          <p:nvPr>
            <p:ph idx="1"/>
          </p:nvPr>
        </p:nvPicPr>
        <p:blipFill>
          <a:blip r:embed="rId2"/>
          <a:stretch>
            <a:fillRect/>
          </a:stretch>
        </p:blipFill>
        <p:spPr>
          <a:xfrm>
            <a:off x="475499" y="1194560"/>
            <a:ext cx="8193826" cy="251654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Cortex-M</a:t>
            </a:r>
          </a:p>
        </p:txBody>
      </p:sp>
    </p:spTree>
    <p:extLst>
      <p:ext uri="{BB962C8B-B14F-4D97-AF65-F5344CB8AC3E}">
        <p14:creationId xmlns:p14="http://schemas.microsoft.com/office/powerpoint/2010/main" val="349087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6AA15AE-DAFE-4E1E-B05F-F57962FD3A2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CAE6E3-39B4-4A16-97BC-9C376B9B7EA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9DB1F97-BFF9-46CC-8EB4-BB63B98F13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D07141D5-A57C-43F5-A655-5BA2D0D2AFF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56978" y="4343400"/>
            <a:ext cx="24003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pic>
        <p:nvPicPr>
          <p:cNvPr id="7" name="图片 3">
            <a:extLst>
              <a:ext uri="{FF2B5EF4-FFF2-40B4-BE49-F238E27FC236}">
                <a16:creationId xmlns:a16="http://schemas.microsoft.com/office/drawing/2014/main" id="{5F51D375-D5D5-4315-891B-4D8CFA9114F8}"/>
              </a:ext>
            </a:extLst>
          </p:cNvPr>
          <p:cNvPicPr>
            <a:picLocks noGrp="1" noChangeAspect="1"/>
          </p:cNvPicPr>
          <p:nvPr>
            <p:ph idx="1"/>
          </p:nvPr>
        </p:nvPicPr>
        <p:blipFill>
          <a:blip r:embed="rId2"/>
          <a:stretch>
            <a:fillRect/>
          </a:stretch>
        </p:blipFill>
        <p:spPr>
          <a:xfrm>
            <a:off x="626224" y="640081"/>
            <a:ext cx="4882712" cy="505415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6105832" y="639097"/>
            <a:ext cx="2551471" cy="3686015"/>
          </a:xfrm>
        </p:spPr>
        <p:txBody>
          <a:bodyPr vert="horz" lIns="91440" tIns="45720" rIns="91440" bIns="45720" rtlCol="0" anchor="b">
            <a:normAutofit/>
          </a:bodyPr>
          <a:lstStyle/>
          <a:p>
            <a:r>
              <a:rPr lang="en-US" altLang="zh-CN" sz="5700">
                <a:solidFill>
                  <a:schemeClr val="tx1">
                    <a:lumMod val="85000"/>
                    <a:lumOff val="15000"/>
                  </a:schemeClr>
                </a:solidFill>
                <a:latin typeface="+mj-lt"/>
                <a:ea typeface="+mj-ea"/>
              </a:rPr>
              <a:t>Cortex M3</a:t>
            </a:r>
          </a:p>
        </p:txBody>
      </p:sp>
    </p:spTree>
    <p:extLst>
      <p:ext uri="{BB962C8B-B14F-4D97-AF65-F5344CB8AC3E}">
        <p14:creationId xmlns:p14="http://schemas.microsoft.com/office/powerpoint/2010/main" val="11829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4EB5CE29-FBDB-4554-A2FC-BF7E62A67705}"/>
              </a:ext>
            </a:extLst>
          </p:cNvPr>
          <p:cNvPicPr>
            <a:picLocks noGrp="1" noChangeAspect="1"/>
          </p:cNvPicPr>
          <p:nvPr>
            <p:ph idx="1"/>
          </p:nvPr>
        </p:nvPicPr>
        <p:blipFill>
          <a:blip r:embed="rId2"/>
          <a:stretch>
            <a:fillRect/>
          </a:stretch>
        </p:blipFill>
        <p:spPr>
          <a:xfrm>
            <a:off x="919232" y="643538"/>
            <a:ext cx="7306360"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Cortex M3</a:t>
            </a:r>
          </a:p>
        </p:txBody>
      </p:sp>
    </p:spTree>
    <p:extLst>
      <p:ext uri="{BB962C8B-B14F-4D97-AF65-F5344CB8AC3E}">
        <p14:creationId xmlns:p14="http://schemas.microsoft.com/office/powerpoint/2010/main" val="142389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2"/>
            <a:ext cx="7543801" cy="2499504"/>
          </a:xfrm>
        </p:spPr>
        <p:txBody>
          <a:bodyPr>
            <a:normAutofit fontScale="77500" lnSpcReduction="20000"/>
          </a:bodyPr>
          <a:lstStyle/>
          <a:p>
            <a:r>
              <a:rPr lang="en-US" altLang="zh-CN" dirty="0"/>
              <a:t>NVIC </a:t>
            </a:r>
            <a:r>
              <a:rPr lang="zh-CN" altLang="en-US" dirty="0"/>
              <a:t>中的尾链</a:t>
            </a:r>
          </a:p>
          <a:p>
            <a:pPr lvl="1"/>
            <a:r>
              <a:rPr lang="zh-CN" altLang="en-US" dirty="0"/>
              <a:t>在背对背中断的情况下，传统系统会重复完整的状态保存和还原周期两次，从而导致更高的延迟。</a:t>
            </a:r>
            <a:endParaRPr lang="en-US" altLang="zh-CN" dirty="0"/>
          </a:p>
          <a:p>
            <a:pPr lvl="1"/>
            <a:r>
              <a:rPr lang="en-US" altLang="zh-CN" dirty="0"/>
              <a:t>Cortex-M </a:t>
            </a:r>
            <a:r>
              <a:rPr lang="zh-CN" altLang="en-US" dirty="0"/>
              <a:t>处理器通过在 </a:t>
            </a:r>
            <a:r>
              <a:rPr lang="en-US" altLang="zh-CN" dirty="0"/>
              <a:t>NVIC </a:t>
            </a:r>
            <a:r>
              <a:rPr lang="zh-CN" altLang="en-US" dirty="0"/>
              <a:t>硬件中实现尾链技术简化了活动中断和挂起的中断之间的转换。</a:t>
            </a:r>
            <a:endParaRPr lang="en-US" altLang="zh-CN" dirty="0"/>
          </a:p>
          <a:p>
            <a:pPr lvl="1"/>
            <a:r>
              <a:rPr lang="zh-CN" altLang="en-US" dirty="0"/>
              <a:t>处理器状态会在比软件实现时间更少的周期内自动保存在中断条目上并在中断退出时还原，从而显著提升低频系统的性能。</a:t>
            </a:r>
          </a:p>
          <a:p>
            <a:endParaRPr lang="zh-CN" altLang="en-US" dirty="0"/>
          </a:p>
        </p:txBody>
      </p:sp>
      <p:pic>
        <p:nvPicPr>
          <p:cNvPr id="4" name="内容占位符 4">
            <a:extLst>
              <a:ext uri="{FF2B5EF4-FFF2-40B4-BE49-F238E27FC236}">
                <a16:creationId xmlns:a16="http://schemas.microsoft.com/office/drawing/2014/main" id="{1934D328-0B6A-46B5-A36E-9A366FF0B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626" y="4029164"/>
            <a:ext cx="5963079" cy="2085387"/>
          </a:xfrm>
          <a:prstGeom prst="rect">
            <a:avLst/>
          </a:prstGeom>
        </p:spPr>
      </p:pic>
    </p:spTree>
    <p:extLst>
      <p:ext uri="{BB962C8B-B14F-4D97-AF65-F5344CB8AC3E}">
        <p14:creationId xmlns:p14="http://schemas.microsoft.com/office/powerpoint/2010/main" val="204330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CB76E2AE-6C6E-4AF7-A351-F7CD3CE05FE8}"/>
              </a:ext>
            </a:extLst>
          </p:cNvPr>
          <p:cNvPicPr>
            <a:picLocks noChangeAspect="1"/>
          </p:cNvPicPr>
          <p:nvPr/>
        </p:nvPicPr>
        <p:blipFill>
          <a:blip r:embed="rId2"/>
          <a:stretch>
            <a:fillRect/>
          </a:stretch>
        </p:blipFill>
        <p:spPr>
          <a:xfrm>
            <a:off x="109244" y="0"/>
            <a:ext cx="8925511" cy="6858000"/>
          </a:xfrm>
          <a:prstGeom prst="rect">
            <a:avLst/>
          </a:prstGeom>
        </p:spPr>
      </p:pic>
    </p:spTree>
    <p:extLst>
      <p:ext uri="{BB962C8B-B14F-4D97-AF65-F5344CB8AC3E}">
        <p14:creationId xmlns:p14="http://schemas.microsoft.com/office/powerpoint/2010/main" val="3633401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4886711"/>
          </a:xfrm>
        </p:spPr>
        <p:txBody>
          <a:bodyPr>
            <a:normAutofit/>
          </a:bodyPr>
          <a:lstStyle/>
          <a:p>
            <a:endParaRPr lang="zh-CN" altLang="en-US" dirty="0"/>
          </a:p>
        </p:txBody>
      </p:sp>
      <p:pic>
        <p:nvPicPr>
          <p:cNvPr id="4" name="图片 3">
            <a:extLst>
              <a:ext uri="{FF2B5EF4-FFF2-40B4-BE49-F238E27FC236}">
                <a16:creationId xmlns:a16="http://schemas.microsoft.com/office/drawing/2014/main" id="{7D6C67C2-E169-4396-8AA0-49ADA939AFCD}"/>
              </a:ext>
            </a:extLst>
          </p:cNvPr>
          <p:cNvPicPr>
            <a:picLocks noChangeAspect="1"/>
          </p:cNvPicPr>
          <p:nvPr/>
        </p:nvPicPr>
        <p:blipFill>
          <a:blip r:embed="rId2"/>
          <a:stretch>
            <a:fillRect/>
          </a:stretch>
        </p:blipFill>
        <p:spPr>
          <a:xfrm>
            <a:off x="822958" y="1353383"/>
            <a:ext cx="7593659" cy="2499486"/>
          </a:xfrm>
          <a:prstGeom prst="rect">
            <a:avLst/>
          </a:prstGeom>
        </p:spPr>
      </p:pic>
      <p:pic>
        <p:nvPicPr>
          <p:cNvPr id="5" name="图片 4">
            <a:extLst>
              <a:ext uri="{FF2B5EF4-FFF2-40B4-BE49-F238E27FC236}">
                <a16:creationId xmlns:a16="http://schemas.microsoft.com/office/drawing/2014/main" id="{5AFF4372-9C36-4BCC-9824-8DCF1DDD512F}"/>
              </a:ext>
            </a:extLst>
          </p:cNvPr>
          <p:cNvPicPr>
            <a:picLocks noChangeAspect="1"/>
          </p:cNvPicPr>
          <p:nvPr/>
        </p:nvPicPr>
        <p:blipFill>
          <a:blip r:embed="rId3"/>
          <a:stretch>
            <a:fillRect/>
          </a:stretch>
        </p:blipFill>
        <p:spPr>
          <a:xfrm>
            <a:off x="753035" y="3829468"/>
            <a:ext cx="7832912" cy="2463880"/>
          </a:xfrm>
          <a:prstGeom prst="rect">
            <a:avLst/>
          </a:prstGeom>
        </p:spPr>
      </p:pic>
    </p:spTree>
    <p:extLst>
      <p:ext uri="{BB962C8B-B14F-4D97-AF65-F5344CB8AC3E}">
        <p14:creationId xmlns:p14="http://schemas.microsoft.com/office/powerpoint/2010/main" val="3349395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6E695E5-80BF-4C7F-9E01-4065C14934A0}"/>
              </a:ext>
            </a:extLst>
          </p:cNvPr>
          <p:cNvPicPr>
            <a:picLocks noGrp="1" noChangeAspect="1"/>
          </p:cNvPicPr>
          <p:nvPr>
            <p:ph idx="1"/>
          </p:nvPr>
        </p:nvPicPr>
        <p:blipFill>
          <a:blip r:embed="rId2"/>
          <a:stretch>
            <a:fillRect/>
          </a:stretch>
        </p:blipFill>
        <p:spPr>
          <a:xfrm>
            <a:off x="1004385" y="643538"/>
            <a:ext cx="7136053"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p>
        </p:txBody>
      </p:sp>
    </p:spTree>
    <p:extLst>
      <p:ext uri="{BB962C8B-B14F-4D97-AF65-F5344CB8AC3E}">
        <p14:creationId xmlns:p14="http://schemas.microsoft.com/office/powerpoint/2010/main" val="3245796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4886711"/>
          </a:xfrm>
        </p:spPr>
        <p:txBody>
          <a:bodyPr>
            <a:normAutofit fontScale="550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只有在特权级下，才允许访问这 </a:t>
            </a:r>
            <a:r>
              <a:rPr lang="en-US" altLang="zh-CN" dirty="0"/>
              <a:t>3 </a:t>
            </a:r>
            <a:r>
              <a:rPr lang="zh-CN" altLang="en-US" dirty="0"/>
              <a:t>个寄存器。</a:t>
            </a:r>
            <a:endParaRPr lang="en-US" altLang="zh-CN" dirty="0"/>
          </a:p>
          <a:p>
            <a:r>
              <a:rPr lang="zh-CN" altLang="en-US" dirty="0">
                <a:latin typeface="楷体" panose="02010609060101010101" pitchFamily="49" charset="-122"/>
                <a:ea typeface="楷体" panose="02010609060101010101" pitchFamily="49" charset="-122"/>
              </a:rPr>
              <a:t>为了快速地开关中断，</a:t>
            </a:r>
            <a:r>
              <a:rPr lang="en-US" altLang="zh-CN" dirty="0">
                <a:latin typeface="楷体" panose="02010609060101010101" pitchFamily="49" charset="-122"/>
                <a:ea typeface="楷体" panose="02010609060101010101" pitchFamily="49" charset="-122"/>
              </a:rPr>
              <a:t>CM3 </a:t>
            </a:r>
            <a:r>
              <a:rPr lang="zh-CN" altLang="en-US" dirty="0">
                <a:latin typeface="楷体" panose="02010609060101010101" pitchFamily="49" charset="-122"/>
                <a:ea typeface="楷体" panose="02010609060101010101" pitchFamily="49" charset="-122"/>
              </a:rPr>
              <a:t>还专门设置了一条 </a:t>
            </a:r>
            <a:r>
              <a:rPr lang="en-US" altLang="zh-CN" dirty="0">
                <a:latin typeface="楷体" panose="02010609060101010101" pitchFamily="49" charset="-122"/>
                <a:ea typeface="楷体" panose="02010609060101010101" pitchFamily="49" charset="-122"/>
              </a:rPr>
              <a:t>CPS </a:t>
            </a:r>
            <a:r>
              <a:rPr lang="zh-CN" altLang="en-US" dirty="0">
                <a:latin typeface="楷体" panose="02010609060101010101" pitchFamily="49" charset="-122"/>
                <a:ea typeface="楷体" panose="02010609060101010101" pitchFamily="49" charset="-122"/>
              </a:rPr>
              <a:t>指令，有 </a:t>
            </a:r>
            <a:r>
              <a:rPr lang="en-US" altLang="zh-CN" dirty="0">
                <a:latin typeface="楷体" panose="02010609060101010101" pitchFamily="49" charset="-122"/>
                <a:ea typeface="楷体" panose="02010609060101010101" pitchFamily="49" charset="-122"/>
              </a:rPr>
              <a:t>4 </a:t>
            </a:r>
            <a:r>
              <a:rPr lang="zh-CN" altLang="en-US" dirty="0">
                <a:latin typeface="楷体" panose="02010609060101010101" pitchFamily="49" charset="-122"/>
                <a:ea typeface="楷体" panose="02010609060101010101" pitchFamily="49" charset="-122"/>
              </a:rPr>
              <a:t>种用法：</a:t>
            </a:r>
            <a:endParaRPr lang="zh-CN" altLang="en-US" sz="800" dirty="0">
              <a:latin typeface="楷体" panose="02010609060101010101" pitchFamily="49" charset="-122"/>
              <a:ea typeface="楷体" panose="02010609060101010101" pitchFamily="49" charset="-122"/>
            </a:endParaRPr>
          </a:p>
          <a:p>
            <a:pPr lvl="1"/>
            <a:r>
              <a:rPr lang="en-US" altLang="zh-CN" dirty="0">
                <a:latin typeface="Courier New" panose="02070309020205020404" pitchFamily="49" charset="0"/>
                <a:ea typeface="楷体" panose="02010609060101010101" pitchFamily="49" charset="-122"/>
              </a:rPr>
              <a:t>CPSID</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I</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;PRIMASK=1</a:t>
            </a:r>
            <a:r>
              <a:rPr lang="zh-CN" altLang="en-US" dirty="0">
                <a:latin typeface="楷体" panose="02010609060101010101" pitchFamily="49" charset="-122"/>
                <a:ea typeface="楷体" panose="02010609060101010101" pitchFamily="49" charset="-122"/>
              </a:rPr>
              <a:t>，</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关中断</a:t>
            </a:r>
            <a:r>
              <a:rPr lang="zh-CN" altLang="en-US" sz="800" dirty="0">
                <a:latin typeface="楷体" panose="02010609060101010101" pitchFamily="49" charset="-122"/>
                <a:ea typeface="楷体" panose="02010609060101010101" pitchFamily="49" charset="-122"/>
              </a:rPr>
              <a:t>	</a:t>
            </a:r>
          </a:p>
          <a:p>
            <a:pPr lvl="1"/>
            <a:r>
              <a:rPr lang="en-US" altLang="zh-CN" dirty="0">
                <a:latin typeface="Courier New" panose="02070309020205020404" pitchFamily="49" charset="0"/>
                <a:ea typeface="楷体" panose="02010609060101010101" pitchFamily="49" charset="-122"/>
              </a:rPr>
              <a:t>CPSIE</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I</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;PRIMASK=0</a:t>
            </a:r>
            <a:r>
              <a:rPr lang="zh-CN" altLang="en-US" dirty="0">
                <a:latin typeface="楷体" panose="02010609060101010101" pitchFamily="49" charset="-122"/>
                <a:ea typeface="楷体" panose="02010609060101010101" pitchFamily="49" charset="-122"/>
              </a:rPr>
              <a:t>，</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开中断</a:t>
            </a:r>
            <a:r>
              <a:rPr lang="zh-CN" altLang="en-US" sz="800" dirty="0">
                <a:latin typeface="楷体" panose="02010609060101010101" pitchFamily="49" charset="-122"/>
                <a:ea typeface="楷体" panose="02010609060101010101" pitchFamily="49" charset="-122"/>
              </a:rPr>
              <a:t>	</a:t>
            </a:r>
          </a:p>
          <a:p>
            <a:pPr lvl="1"/>
            <a:r>
              <a:rPr lang="en-US" altLang="zh-CN" dirty="0">
                <a:latin typeface="Courier New" panose="02070309020205020404" pitchFamily="49" charset="0"/>
              </a:rPr>
              <a:t>CPSID</a:t>
            </a:r>
            <a:r>
              <a:rPr lang="en-US" altLang="zh-CN" sz="1000" dirty="0"/>
              <a:t>	</a:t>
            </a:r>
            <a:r>
              <a:rPr lang="en-US" altLang="zh-CN" dirty="0">
                <a:latin typeface="Courier New" panose="02070309020205020404" pitchFamily="49" charset="0"/>
              </a:rPr>
              <a:t>F</a:t>
            </a:r>
            <a:r>
              <a:rPr lang="en-US" altLang="zh-CN" sz="1000" dirty="0"/>
              <a:t>	</a:t>
            </a:r>
            <a:r>
              <a:rPr lang="en-US" altLang="zh-CN" dirty="0">
                <a:latin typeface="Courier New" panose="02070309020205020404" pitchFamily="49" charset="0"/>
              </a:rPr>
              <a:t>;FAULTMASK=1,</a:t>
            </a:r>
            <a:r>
              <a:rPr lang="en-US" altLang="zh-CN" sz="1000" dirty="0"/>
              <a:t>	</a:t>
            </a:r>
            <a:r>
              <a:rPr lang="en-US" altLang="zh-CN" dirty="0">
                <a:latin typeface="Courier New" panose="02070309020205020404" pitchFamily="49" charset="0"/>
              </a:rPr>
              <a:t>;</a:t>
            </a:r>
            <a:r>
              <a:rPr lang="zh-CN" altLang="en-US" dirty="0"/>
              <a:t>关异常</a:t>
            </a:r>
            <a:r>
              <a:rPr lang="zh-CN" altLang="en-US" sz="1000" dirty="0"/>
              <a:t>	</a:t>
            </a:r>
          </a:p>
          <a:p>
            <a:pPr lvl="1"/>
            <a:r>
              <a:rPr lang="en-US" altLang="zh-CN" dirty="0">
                <a:latin typeface="Courier New" panose="02070309020205020404" pitchFamily="49" charset="0"/>
                <a:ea typeface="楷体" panose="02010609060101010101" pitchFamily="49" charset="-122"/>
              </a:rPr>
              <a:t>CPSIE</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F</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;FAULTMASK=0</a:t>
            </a:r>
            <a:r>
              <a:rPr lang="en-US" altLang="zh-CN" sz="800" dirty="0">
                <a:latin typeface="楷体" panose="02010609060101010101" pitchFamily="49" charset="-122"/>
                <a:ea typeface="楷体" panose="02010609060101010101" pitchFamily="49" charset="-122"/>
              </a:rPr>
              <a:t>	</a:t>
            </a:r>
            <a:r>
              <a:rPr lang="en-US" altLang="zh-CN" dirty="0">
                <a:latin typeface="Courier New" panose="02070309020205020404" pitchFamily="49" charset="0"/>
                <a:ea typeface="楷体" panose="02010609060101010101" pitchFamily="49" charset="-122"/>
              </a:rPr>
              <a:t>;</a:t>
            </a:r>
            <a:r>
              <a:rPr lang="zh-CN" altLang="en-US" dirty="0">
                <a:latin typeface="楷体" panose="02010609060101010101" pitchFamily="49" charset="-122"/>
                <a:ea typeface="楷体" panose="02010609060101010101" pitchFamily="49" charset="-122"/>
              </a:rPr>
              <a:t>开异常</a:t>
            </a:r>
            <a:r>
              <a:rPr lang="zh-CN" altLang="en-US" sz="800" dirty="0">
                <a:latin typeface="楷体" panose="02010609060101010101" pitchFamily="49" charset="-122"/>
                <a:ea typeface="楷体" panose="02010609060101010101" pitchFamily="49" charset="-122"/>
              </a:rPr>
              <a:t>	</a:t>
            </a:r>
          </a:p>
          <a:p>
            <a:endParaRPr lang="zh-CN" altLang="en-US" dirty="0"/>
          </a:p>
          <a:p>
            <a:endParaRPr lang="zh-CN" altLang="en-US" dirty="0"/>
          </a:p>
        </p:txBody>
      </p:sp>
      <p:pic>
        <p:nvPicPr>
          <p:cNvPr id="4" name="图片 3">
            <a:extLst>
              <a:ext uri="{FF2B5EF4-FFF2-40B4-BE49-F238E27FC236}">
                <a16:creationId xmlns:a16="http://schemas.microsoft.com/office/drawing/2014/main" id="{7F61916B-BCFF-44E4-B2EF-6A44314B2D24}"/>
              </a:ext>
            </a:extLst>
          </p:cNvPr>
          <p:cNvPicPr>
            <a:picLocks noChangeAspect="1"/>
          </p:cNvPicPr>
          <p:nvPr/>
        </p:nvPicPr>
        <p:blipFill>
          <a:blip r:embed="rId2"/>
          <a:stretch>
            <a:fillRect/>
          </a:stretch>
        </p:blipFill>
        <p:spPr>
          <a:xfrm>
            <a:off x="22859" y="1272625"/>
            <a:ext cx="9144000" cy="2800465"/>
          </a:xfrm>
          <a:prstGeom prst="rect">
            <a:avLst/>
          </a:prstGeom>
        </p:spPr>
      </p:pic>
    </p:spTree>
    <p:extLst>
      <p:ext uri="{BB962C8B-B14F-4D97-AF65-F5344CB8AC3E}">
        <p14:creationId xmlns:p14="http://schemas.microsoft.com/office/powerpoint/2010/main" val="3735405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对于时间</a:t>
            </a:r>
            <a:r>
              <a:rPr lang="en-US" altLang="zh-CN" dirty="0"/>
              <a:t>‐</a:t>
            </a:r>
            <a:r>
              <a:rPr lang="zh-CN" altLang="en-US" dirty="0"/>
              <a:t>关键任务而言，</a:t>
            </a:r>
            <a:r>
              <a:rPr lang="en-US" altLang="zh-CN" dirty="0"/>
              <a:t>PRIMASK </a:t>
            </a:r>
            <a:r>
              <a:rPr lang="zh-CN" altLang="en-US" dirty="0"/>
              <a:t>和 </a:t>
            </a:r>
            <a:r>
              <a:rPr lang="en-US" altLang="zh-CN" dirty="0"/>
              <a:t>BASEPRI </a:t>
            </a:r>
            <a:r>
              <a:rPr lang="zh-CN" altLang="en-US" dirty="0"/>
              <a:t>对于暂时关闭中断是非常重要的。而 </a:t>
            </a:r>
            <a:r>
              <a:rPr lang="en-US" altLang="zh-CN" dirty="0"/>
              <a:t>FAULTMASK </a:t>
            </a:r>
            <a:r>
              <a:rPr lang="zh-CN" altLang="en-US" dirty="0"/>
              <a:t>则可以被 </a:t>
            </a:r>
            <a:r>
              <a:rPr lang="en-US" altLang="zh-CN" dirty="0"/>
              <a:t>OS </a:t>
            </a:r>
            <a:r>
              <a:rPr lang="zh-CN" altLang="en-US" dirty="0"/>
              <a:t>用于暂时关闭 </a:t>
            </a:r>
            <a:r>
              <a:rPr lang="en-US" altLang="zh-CN" dirty="0"/>
              <a:t>fault </a:t>
            </a:r>
            <a:r>
              <a:rPr lang="zh-CN" altLang="en-US" dirty="0"/>
              <a:t>处理机能，这种处理在某个任务崩溃时可能需要。因为在任务崩溃时，常常伴随着一大堆 </a:t>
            </a:r>
            <a:r>
              <a:rPr lang="en-US" altLang="zh-CN" dirty="0"/>
              <a:t>faults</a:t>
            </a:r>
            <a:r>
              <a:rPr lang="zh-CN" altLang="en-US" dirty="0"/>
              <a:t>。在系统料理“后事”时，通常不再需要响应这些 </a:t>
            </a:r>
            <a:r>
              <a:rPr lang="en-US" altLang="zh-CN" dirty="0"/>
              <a:t>fault——</a:t>
            </a:r>
            <a:r>
              <a:rPr lang="zh-CN" altLang="en-US" dirty="0"/>
              <a:t>人死帐清。总之 </a:t>
            </a:r>
            <a:r>
              <a:rPr lang="en-US" altLang="zh-CN" dirty="0"/>
              <a:t>FAULTMASK </a:t>
            </a:r>
            <a:r>
              <a:rPr lang="zh-CN" altLang="en-US" dirty="0"/>
              <a:t>就是专门留给 </a:t>
            </a:r>
            <a:r>
              <a:rPr lang="en-US" altLang="zh-CN" dirty="0"/>
              <a:t>OS </a:t>
            </a:r>
            <a:r>
              <a:rPr lang="zh-CN" altLang="en-US" dirty="0"/>
              <a:t>用的。</a:t>
            </a:r>
          </a:p>
          <a:p>
            <a:r>
              <a:rPr lang="zh-CN" altLang="en-US" dirty="0"/>
              <a:t>要访问 </a:t>
            </a:r>
            <a:r>
              <a:rPr lang="en-US" altLang="zh-CN" dirty="0"/>
              <a:t>PRIMASK, FAULTMASK </a:t>
            </a:r>
            <a:r>
              <a:rPr lang="zh-CN" altLang="en-US" dirty="0"/>
              <a:t>以及 </a:t>
            </a:r>
            <a:r>
              <a:rPr lang="en-US" altLang="zh-CN" dirty="0"/>
              <a:t>BASEPRI</a:t>
            </a:r>
            <a:r>
              <a:rPr lang="zh-CN" altLang="en-US" dirty="0"/>
              <a:t>，同样要使用 </a:t>
            </a:r>
            <a:r>
              <a:rPr lang="en-US" altLang="zh-CN" dirty="0"/>
              <a:t>MRS/MSR </a:t>
            </a:r>
            <a:r>
              <a:rPr lang="zh-CN" altLang="en-US" dirty="0"/>
              <a:t>指令</a:t>
            </a:r>
            <a:r>
              <a:rPr lang="en-US" altLang="zh-CN" dirty="0"/>
              <a:t>,</a:t>
            </a:r>
            <a:r>
              <a:rPr lang="zh-CN" altLang="en-US" dirty="0"/>
              <a:t>如：</a:t>
            </a:r>
          </a:p>
          <a:p>
            <a:pPr lvl="1"/>
            <a:r>
              <a:rPr lang="en-US" altLang="zh-CN" dirty="0"/>
              <a:t>MRS   R0,       BASEPRI      ;</a:t>
            </a:r>
            <a:r>
              <a:rPr lang="zh-CN" altLang="en-US" dirty="0"/>
              <a:t>读取 </a:t>
            </a:r>
            <a:r>
              <a:rPr lang="en-US" altLang="zh-CN" dirty="0"/>
              <a:t>BASEPRI </a:t>
            </a:r>
            <a:r>
              <a:rPr lang="zh-CN" altLang="en-US" dirty="0"/>
              <a:t>到 </a:t>
            </a:r>
            <a:r>
              <a:rPr lang="en-US" altLang="zh-CN" dirty="0"/>
              <a:t>R0 </a:t>
            </a:r>
            <a:r>
              <a:rPr lang="zh-CN" altLang="en-US" dirty="0"/>
              <a:t>中</a:t>
            </a:r>
          </a:p>
          <a:p>
            <a:pPr lvl="1"/>
            <a:r>
              <a:rPr lang="en-US" altLang="zh-CN" dirty="0"/>
              <a:t>MRS   R0,       FAULTMASK    ;</a:t>
            </a:r>
            <a:r>
              <a:rPr lang="zh-CN" altLang="en-US" dirty="0"/>
              <a:t>似上</a:t>
            </a:r>
          </a:p>
          <a:p>
            <a:pPr lvl="1"/>
            <a:r>
              <a:rPr lang="en-US" altLang="zh-CN" dirty="0"/>
              <a:t>MRS   R0,       PRIMASK      ;</a:t>
            </a:r>
            <a:r>
              <a:rPr lang="zh-CN" altLang="en-US" dirty="0"/>
              <a:t>似上</a:t>
            </a:r>
          </a:p>
          <a:p>
            <a:pPr lvl="1"/>
            <a:r>
              <a:rPr lang="en-US" altLang="zh-CN" dirty="0"/>
              <a:t>MSR   BASEPRI,  R0           ;</a:t>
            </a:r>
            <a:r>
              <a:rPr lang="zh-CN" altLang="en-US" dirty="0"/>
              <a:t>写入 </a:t>
            </a:r>
            <a:r>
              <a:rPr lang="en-US" altLang="zh-CN" dirty="0"/>
              <a:t>R0 </a:t>
            </a:r>
            <a:r>
              <a:rPr lang="zh-CN" altLang="en-US" dirty="0"/>
              <a:t>到 </a:t>
            </a:r>
            <a:r>
              <a:rPr lang="en-US" altLang="zh-CN" dirty="0"/>
              <a:t>BASEPRI </a:t>
            </a:r>
            <a:r>
              <a:rPr lang="zh-CN" altLang="en-US" dirty="0"/>
              <a:t>中</a:t>
            </a:r>
          </a:p>
          <a:p>
            <a:pPr lvl="1"/>
            <a:r>
              <a:rPr lang="en-US" altLang="zh-CN" dirty="0"/>
              <a:t>MSR   FAULTMASK, R0           ;</a:t>
            </a:r>
            <a:r>
              <a:rPr lang="zh-CN" altLang="en-US" dirty="0"/>
              <a:t>似上</a:t>
            </a:r>
          </a:p>
          <a:p>
            <a:pPr lvl="1"/>
            <a:r>
              <a:rPr lang="en-US" altLang="zh-CN" dirty="0"/>
              <a:t>MSR   PRIMASK,  R0           ;</a:t>
            </a:r>
            <a:r>
              <a:rPr lang="zh-CN" altLang="en-US" dirty="0"/>
              <a:t>似上</a:t>
            </a:r>
          </a:p>
          <a:p>
            <a:endParaRPr lang="zh-CN" altLang="en-US" dirty="0"/>
          </a:p>
        </p:txBody>
      </p:sp>
    </p:spTree>
    <p:extLst>
      <p:ext uri="{BB962C8B-B14F-4D97-AF65-F5344CB8AC3E}">
        <p14:creationId xmlns:p14="http://schemas.microsoft.com/office/powerpoint/2010/main" val="3576400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3">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a:extLst>
              <a:ext uri="{FF2B5EF4-FFF2-40B4-BE49-F238E27FC236}">
                <a16:creationId xmlns:a16="http://schemas.microsoft.com/office/drawing/2014/main" id="{3E95A0CC-99EA-4C62-B421-7D2A48208922}"/>
              </a:ext>
            </a:extLst>
          </p:cNvPr>
          <p:cNvPicPr>
            <a:picLocks noChangeAspect="1"/>
          </p:cNvPicPr>
          <p:nvPr/>
        </p:nvPicPr>
        <p:blipFill>
          <a:blip r:embed="rId2"/>
          <a:stretch>
            <a:fillRect/>
          </a:stretch>
        </p:blipFill>
        <p:spPr>
          <a:xfrm>
            <a:off x="3044949" y="4191139"/>
            <a:ext cx="5547805" cy="205515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81692" y="642257"/>
            <a:ext cx="2563257" cy="5226837"/>
          </a:xfrm>
        </p:spPr>
        <p:txBody>
          <a:bodyPr anchor="t">
            <a:normAutofit/>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044950" y="642257"/>
            <a:ext cx="5625522" cy="3548882"/>
          </a:xfrm>
        </p:spPr>
        <p:txBody>
          <a:bodyPr>
            <a:normAutofit fontScale="85000" lnSpcReduction="20000"/>
          </a:bodyPr>
          <a:lstStyle/>
          <a:p>
            <a:r>
              <a:rPr lang="en-US" altLang="zh-CN" sz="1300" dirty="0">
                <a:latin typeface="微软雅黑" panose="020B0503020204020204" pitchFamily="34" charset="-122"/>
                <a:ea typeface="微软雅黑" panose="020B0503020204020204" pitchFamily="34" charset="-122"/>
              </a:rPr>
              <a:t>CONTROL[1]</a:t>
            </a:r>
          </a:p>
          <a:p>
            <a:pPr marR="1180"/>
            <a:r>
              <a:rPr lang="zh-CN" altLang="en-US" sz="1300" dirty="0">
                <a:latin typeface="宋体" panose="02010600030101010101" pitchFamily="2" charset="-122"/>
                <a:ea typeface="宋体" panose="02010600030101010101" pitchFamily="2" charset="-122"/>
              </a:rPr>
              <a:t>在</a:t>
            </a:r>
            <a:r>
              <a:rPr lang="en-US" altLang="zh-CN" sz="1300" dirty="0">
                <a:latin typeface="Calibri" panose="020F0502020204030204" pitchFamily="34" charset="0"/>
                <a:ea typeface="宋体" panose="02010600030101010101" pitchFamily="2" charset="-122"/>
              </a:rPr>
              <a:t>Cortex‐M3 </a:t>
            </a:r>
            <a:r>
              <a:rPr lang="zh-CN" altLang="en-US" sz="1300" dirty="0">
                <a:latin typeface="宋体" panose="02010600030101010101" pitchFamily="2" charset="-122"/>
                <a:ea typeface="宋体" panose="02010600030101010101" pitchFamily="2" charset="-122"/>
              </a:rPr>
              <a:t>的</a:t>
            </a:r>
            <a:r>
              <a:rPr lang="en-US" altLang="zh-CN" sz="1300" dirty="0">
                <a:latin typeface="Calibri" panose="020F0502020204030204" pitchFamily="34" charset="0"/>
                <a:ea typeface="宋体" panose="02010600030101010101" pitchFamily="2" charset="-122"/>
              </a:rPr>
              <a:t>handler </a:t>
            </a:r>
            <a:r>
              <a:rPr lang="zh-CN" altLang="en-US" sz="1300" dirty="0">
                <a:latin typeface="宋体" panose="02010600030101010101" pitchFamily="2" charset="-122"/>
                <a:ea typeface="宋体" panose="02010600030101010101" pitchFamily="2" charset="-122"/>
              </a:rPr>
              <a:t>模式中，</a:t>
            </a:r>
            <a:r>
              <a:rPr lang="en-US" altLang="zh-CN" sz="1300" dirty="0">
                <a:latin typeface="Calibri" panose="020F0502020204030204" pitchFamily="34" charset="0"/>
                <a:ea typeface="宋体" panose="02010600030101010101" pitchFamily="2" charset="-122"/>
              </a:rPr>
              <a:t>CONTROL[1]</a:t>
            </a:r>
            <a:r>
              <a:rPr lang="zh-CN" altLang="en-US" sz="1300" dirty="0">
                <a:latin typeface="宋体" panose="02010600030101010101" pitchFamily="2" charset="-122"/>
                <a:ea typeface="宋体" panose="02010600030101010101" pitchFamily="2" charset="-122"/>
              </a:rPr>
              <a:t>总是 </a:t>
            </a:r>
            <a:r>
              <a:rPr lang="en-US" altLang="zh-CN" sz="1300" dirty="0">
                <a:latin typeface="Calibri" panose="020F0502020204030204" pitchFamily="34" charset="0"/>
                <a:ea typeface="宋体" panose="02010600030101010101" pitchFamily="2" charset="-122"/>
              </a:rPr>
              <a:t>0</a:t>
            </a:r>
            <a:r>
              <a:rPr lang="zh-CN" altLang="en-US" sz="1300" dirty="0">
                <a:latin typeface="宋体" panose="02010600030101010101" pitchFamily="2" charset="-122"/>
                <a:ea typeface="宋体" panose="02010600030101010101" pitchFamily="2" charset="-122"/>
              </a:rPr>
              <a:t>。在线程模式中则可以为 </a:t>
            </a:r>
            <a:r>
              <a:rPr lang="en-US" altLang="zh-CN" sz="1300" dirty="0">
                <a:latin typeface="Calibri" panose="020F0502020204030204" pitchFamily="34" charset="0"/>
                <a:ea typeface="宋体" panose="02010600030101010101" pitchFamily="2" charset="-122"/>
              </a:rPr>
              <a:t>0 </a:t>
            </a:r>
            <a:r>
              <a:rPr lang="zh-CN" altLang="en-US" sz="1300" dirty="0">
                <a:latin typeface="宋体" panose="02010600030101010101" pitchFamily="2" charset="-122"/>
                <a:ea typeface="宋体" panose="02010600030101010101" pitchFamily="2" charset="-122"/>
              </a:rPr>
              <a:t>或</a:t>
            </a:r>
            <a:r>
              <a:rPr lang="en-US" altLang="zh-CN" sz="1300" dirty="0">
                <a:latin typeface="Calibri" panose="020F0502020204030204" pitchFamily="34" charset="0"/>
                <a:ea typeface="宋体" panose="02010600030101010101" pitchFamily="2" charset="-122"/>
              </a:rPr>
              <a:t>1</a:t>
            </a:r>
            <a:r>
              <a:rPr lang="zh-CN" altLang="en-US" sz="1300" dirty="0">
                <a:latin typeface="宋体" panose="02010600030101010101" pitchFamily="2" charset="-122"/>
                <a:ea typeface="宋体" panose="02010600030101010101" pitchFamily="2" charset="-122"/>
              </a:rPr>
              <a:t>。 仅当处于特权级的线程模式下，此位才可写，其它场合下禁止写此位。改变处理器的模式也有其它的方式：在异常返回时，通过修改 </a:t>
            </a:r>
            <a:r>
              <a:rPr lang="en-US" altLang="zh-CN" sz="1300" dirty="0">
                <a:latin typeface="Calibri" panose="020F0502020204030204" pitchFamily="34" charset="0"/>
                <a:ea typeface="宋体" panose="02010600030101010101" pitchFamily="2" charset="-122"/>
              </a:rPr>
              <a:t>LR </a:t>
            </a:r>
            <a:r>
              <a:rPr lang="zh-CN" altLang="en-US" sz="1300" dirty="0">
                <a:latin typeface="宋体" panose="02010600030101010101" pitchFamily="2" charset="-122"/>
                <a:ea typeface="宋体" panose="02010600030101010101" pitchFamily="2" charset="-122"/>
              </a:rPr>
              <a:t>的位 </a:t>
            </a:r>
            <a:r>
              <a:rPr lang="en-US" altLang="zh-CN" sz="1300" dirty="0">
                <a:latin typeface="Calibri" panose="020F0502020204030204" pitchFamily="34" charset="0"/>
                <a:ea typeface="宋体" panose="02010600030101010101" pitchFamily="2" charset="-122"/>
              </a:rPr>
              <a:t>2</a:t>
            </a:r>
            <a:r>
              <a:rPr lang="zh-CN" altLang="en-US" sz="1300" dirty="0">
                <a:latin typeface="宋体" panose="02010600030101010101" pitchFamily="2" charset="-122"/>
                <a:ea typeface="宋体" panose="02010600030101010101" pitchFamily="2" charset="-122"/>
              </a:rPr>
              <a:t>，也能实现模式切换。</a:t>
            </a:r>
            <a:endParaRPr lang="en-US" altLang="zh-CN" sz="1300" dirty="0">
              <a:latin typeface="宋体" panose="02010600030101010101" pitchFamily="2" charset="-122"/>
              <a:ea typeface="宋体" panose="02010600030101010101" pitchFamily="2" charset="-122"/>
            </a:endParaRPr>
          </a:p>
          <a:p>
            <a:r>
              <a:rPr lang="en-US" altLang="zh-CN" sz="1300" dirty="0">
                <a:latin typeface="微软雅黑" panose="020B0503020204020204" pitchFamily="34" charset="-122"/>
                <a:ea typeface="微软雅黑" panose="020B0503020204020204" pitchFamily="34" charset="-122"/>
              </a:rPr>
              <a:t>CONTROL[0]</a:t>
            </a:r>
          </a:p>
          <a:p>
            <a:r>
              <a:rPr lang="zh-CN" altLang="en-US" sz="1300" dirty="0">
                <a:latin typeface="宋体" panose="02010600030101010101" pitchFamily="2" charset="-122"/>
                <a:ea typeface="宋体" panose="02010600030101010101" pitchFamily="2" charset="-122"/>
              </a:rPr>
              <a:t>仅当在特权级下操作时才允许写该位。一旦进入了用户级，唯一返回特权级的途径，就是触发一个（软）中断，再由服务例程改写该位。</a:t>
            </a:r>
            <a:r>
              <a:rPr lang="en-US" altLang="zh-CN" sz="1300" dirty="0">
                <a:latin typeface="宋体" panose="02010600030101010101" pitchFamily="2" charset="-122"/>
                <a:ea typeface="宋体" panose="02010600030101010101" pitchFamily="2" charset="-122"/>
              </a:rPr>
              <a:t>CONTROL</a:t>
            </a:r>
            <a:r>
              <a:rPr lang="zh-CN" altLang="en-US" sz="1300" dirty="0">
                <a:latin typeface="宋体" panose="02010600030101010101" pitchFamily="2" charset="-122"/>
                <a:ea typeface="宋体" panose="02010600030101010101" pitchFamily="2" charset="-122"/>
              </a:rPr>
              <a:t>［</a:t>
            </a:r>
            <a:r>
              <a:rPr lang="en-US" altLang="zh-CN" sz="1300" dirty="0">
                <a:latin typeface="宋体" panose="02010600030101010101" pitchFamily="2" charset="-122"/>
                <a:ea typeface="宋体" panose="02010600030101010101" pitchFamily="2" charset="-122"/>
              </a:rPr>
              <a:t>0</a:t>
            </a:r>
            <a:r>
              <a:rPr lang="zh-CN" altLang="en-US" sz="1300" dirty="0">
                <a:latin typeface="宋体" panose="02010600030101010101" pitchFamily="2" charset="-122"/>
                <a:ea typeface="宋体" panose="02010600030101010101" pitchFamily="2" charset="-122"/>
              </a:rPr>
              <a:t>］只有在特权级下才能访问。用户级的程序如想进入特权级，通常都是使用一条“系统服务呼叫指令（</a:t>
            </a:r>
            <a:r>
              <a:rPr lang="en-US" altLang="zh-CN" sz="1300" dirty="0">
                <a:latin typeface="宋体" panose="02010600030101010101" pitchFamily="2" charset="-122"/>
                <a:ea typeface="宋体" panose="02010600030101010101" pitchFamily="2" charset="-122"/>
              </a:rPr>
              <a:t>SVC</a:t>
            </a:r>
            <a:r>
              <a:rPr lang="zh-CN" altLang="en-US" sz="1300" dirty="0">
                <a:latin typeface="宋体" panose="02010600030101010101" pitchFamily="2" charset="-122"/>
                <a:ea typeface="宋体" panose="02010600030101010101" pitchFamily="2" charset="-122"/>
              </a:rPr>
              <a:t>）”来触发“</a:t>
            </a:r>
            <a:r>
              <a:rPr lang="en-US" altLang="zh-CN" sz="1300" dirty="0">
                <a:latin typeface="宋体" panose="02010600030101010101" pitchFamily="2" charset="-122"/>
                <a:ea typeface="宋体" panose="02010600030101010101" pitchFamily="2" charset="-122"/>
              </a:rPr>
              <a:t>SVC </a:t>
            </a:r>
            <a:r>
              <a:rPr lang="zh-CN" altLang="en-US" sz="1300" dirty="0">
                <a:latin typeface="宋体" panose="02010600030101010101" pitchFamily="2" charset="-122"/>
                <a:ea typeface="宋体" panose="02010600030101010101" pitchFamily="2" charset="-122"/>
              </a:rPr>
              <a:t>异常”，该异常的服务例程可以选择修改</a:t>
            </a:r>
            <a:r>
              <a:rPr lang="en-US" altLang="zh-CN" sz="1300" dirty="0">
                <a:latin typeface="宋体" panose="02010600030101010101" pitchFamily="2" charset="-122"/>
                <a:ea typeface="宋体" panose="02010600030101010101" pitchFamily="2" charset="-122"/>
              </a:rPr>
              <a:t>CONTROL[0]</a:t>
            </a:r>
            <a:r>
              <a:rPr lang="zh-CN" altLang="en-US" sz="1300" dirty="0">
                <a:latin typeface="宋体" panose="02010600030101010101" pitchFamily="2" charset="-122"/>
                <a:ea typeface="宋体" panose="02010600030101010101" pitchFamily="2" charset="-122"/>
              </a:rPr>
              <a:t>。</a:t>
            </a:r>
          </a:p>
          <a:p>
            <a:pPr lvl="1"/>
            <a:r>
              <a:rPr lang="en-US" altLang="zh-CN" sz="1300" dirty="0">
                <a:latin typeface="Calibri" panose="020F0502020204030204" pitchFamily="34" charset="0"/>
                <a:ea typeface="宋体" panose="02010600030101010101" pitchFamily="2" charset="-122"/>
              </a:rPr>
              <a:t>CONTROL </a:t>
            </a:r>
            <a:r>
              <a:rPr lang="zh-CN" altLang="en-US" sz="1300" dirty="0">
                <a:latin typeface="宋体" panose="02010600030101010101" pitchFamily="2" charset="-122"/>
                <a:ea typeface="宋体" panose="02010600030101010101" pitchFamily="2" charset="-122"/>
              </a:rPr>
              <a:t>寄存器也是通过 </a:t>
            </a:r>
            <a:r>
              <a:rPr lang="en-US" altLang="zh-CN" sz="1300" dirty="0">
                <a:latin typeface="Calibri" panose="020F0502020204030204" pitchFamily="34" charset="0"/>
                <a:ea typeface="宋体" panose="02010600030101010101" pitchFamily="2" charset="-122"/>
              </a:rPr>
              <a:t>MRS </a:t>
            </a:r>
            <a:r>
              <a:rPr lang="zh-CN" altLang="en-US" sz="1300" dirty="0">
                <a:latin typeface="宋体" panose="02010600030101010101" pitchFamily="2" charset="-122"/>
                <a:ea typeface="宋体" panose="02010600030101010101" pitchFamily="2" charset="-122"/>
              </a:rPr>
              <a:t>和 </a:t>
            </a:r>
            <a:r>
              <a:rPr lang="en-US" altLang="zh-CN" sz="1300" dirty="0">
                <a:latin typeface="Calibri" panose="020F0502020204030204" pitchFamily="34" charset="0"/>
                <a:ea typeface="宋体" panose="02010600030101010101" pitchFamily="2" charset="-122"/>
              </a:rPr>
              <a:t>MSR </a:t>
            </a:r>
            <a:r>
              <a:rPr lang="zh-CN" altLang="en-US" sz="1300" dirty="0">
                <a:latin typeface="宋体" panose="02010600030101010101" pitchFamily="2" charset="-122"/>
                <a:ea typeface="宋体" panose="02010600030101010101" pitchFamily="2" charset="-122"/>
              </a:rPr>
              <a:t>指令来操作的：</a:t>
            </a:r>
          </a:p>
          <a:p>
            <a:pPr lvl="2"/>
            <a:r>
              <a:rPr lang="en-US" altLang="zh-CN" sz="1300" dirty="0">
                <a:latin typeface="Courier New" panose="02070309020205020404" pitchFamily="49" charset="0"/>
                <a:ea typeface="宋体" panose="02010600030101010101" pitchFamily="2" charset="-122"/>
              </a:rPr>
              <a:t>MRS</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R0,</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CONTROL</a:t>
            </a:r>
            <a:r>
              <a:rPr lang="en-US" altLang="zh-CN" sz="1300" dirty="0">
                <a:latin typeface="宋体" panose="02010600030101010101" pitchFamily="2" charset="-122"/>
                <a:ea typeface="宋体" panose="02010600030101010101" pitchFamily="2" charset="-122"/>
              </a:rPr>
              <a:t>	</a:t>
            </a:r>
          </a:p>
          <a:p>
            <a:pPr lvl="2"/>
            <a:r>
              <a:rPr lang="en-US" altLang="zh-CN" sz="1300" dirty="0">
                <a:latin typeface="Courier New" panose="02070309020205020404" pitchFamily="49" charset="0"/>
                <a:ea typeface="宋体" panose="02010600030101010101" pitchFamily="2" charset="-122"/>
              </a:rPr>
              <a:t>MSR</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CONTROL,</a:t>
            </a:r>
            <a:r>
              <a:rPr lang="en-US" altLang="zh-CN" sz="1300" dirty="0">
                <a:latin typeface="宋体" panose="02010600030101010101" pitchFamily="2" charset="-122"/>
                <a:ea typeface="宋体" panose="02010600030101010101" pitchFamily="2" charset="-122"/>
              </a:rPr>
              <a:t>	</a:t>
            </a:r>
            <a:r>
              <a:rPr lang="en-US" altLang="zh-CN" sz="1300" dirty="0">
                <a:latin typeface="Courier New" panose="02070309020205020404" pitchFamily="49" charset="0"/>
                <a:ea typeface="宋体" panose="02010600030101010101" pitchFamily="2" charset="-122"/>
              </a:rPr>
              <a:t>R0</a:t>
            </a:r>
            <a:endParaRPr lang="zh-CN" altLang="en-US" sz="1300" dirty="0"/>
          </a:p>
        </p:txBody>
      </p:sp>
    </p:spTree>
    <p:extLst>
      <p:ext uri="{BB962C8B-B14F-4D97-AF65-F5344CB8AC3E}">
        <p14:creationId xmlns:p14="http://schemas.microsoft.com/office/powerpoint/2010/main" val="665735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zh-CN" altLang="en-US" dirty="0"/>
              <a:t>处理器支持两种处理器的操作模式，还支持两级特权操作。</a:t>
            </a:r>
          </a:p>
          <a:p>
            <a:r>
              <a:rPr lang="zh-CN" altLang="en-US" dirty="0"/>
              <a:t>两种操作模式为：</a:t>
            </a:r>
            <a:endParaRPr lang="en-US" altLang="zh-CN" dirty="0"/>
          </a:p>
          <a:p>
            <a:pPr lvl="1"/>
            <a:r>
              <a:rPr lang="zh-CN" altLang="en-US" dirty="0"/>
              <a:t>处理者模式</a:t>
            </a:r>
            <a:r>
              <a:rPr lang="en-US" altLang="zh-CN" dirty="0"/>
              <a:t>(handler mode</a:t>
            </a:r>
            <a:r>
              <a:rPr lang="zh-CN" altLang="en-US" dirty="0"/>
              <a:t>，异常服务例程的代码，包括中断服务例程的代码</a:t>
            </a:r>
            <a:r>
              <a:rPr lang="en-US" altLang="zh-CN" dirty="0"/>
              <a:t>)</a:t>
            </a:r>
          </a:p>
          <a:p>
            <a:pPr lvl="1"/>
            <a:r>
              <a:rPr lang="zh-CN" altLang="en-US" dirty="0"/>
              <a:t>线程模式</a:t>
            </a:r>
            <a:r>
              <a:rPr lang="en-US" altLang="zh-CN" dirty="0"/>
              <a:t>(thread mode</a:t>
            </a:r>
            <a:r>
              <a:rPr lang="zh-CN" altLang="en-US" dirty="0"/>
              <a:t>，普通应用程序的代码</a:t>
            </a:r>
            <a:r>
              <a:rPr lang="en-US" altLang="zh-CN" dirty="0"/>
              <a:t>)</a:t>
            </a:r>
            <a:r>
              <a:rPr lang="zh-CN" altLang="en-US" dirty="0"/>
              <a:t>。</a:t>
            </a:r>
            <a:endParaRPr lang="en-US" altLang="zh-CN" dirty="0"/>
          </a:p>
          <a:p>
            <a:r>
              <a:rPr lang="zh-CN" altLang="en-US" dirty="0"/>
              <a:t>特权：特权级和用户级可以提供一种存储器访问的保护机制，使得普通的用户程序代码不能意外地，甚至是恶意地执行涉及到要害的操作。处理器支持两种特权级，这也是一个基本的安全模型。</a:t>
            </a:r>
          </a:p>
          <a:p>
            <a:r>
              <a:rPr lang="zh-CN" altLang="en-US" dirty="0"/>
              <a:t>运行线程模式下的普通应用程序时，既可以使用特权级，也可以使用用户级；</a:t>
            </a:r>
            <a:endParaRPr lang="en-US" altLang="zh-CN" dirty="0"/>
          </a:p>
          <a:p>
            <a:r>
              <a:rPr lang="zh-CN" altLang="en-US" dirty="0"/>
              <a:t>但是异常服务例程，也就是处理者模式必须在特权级下执行。</a:t>
            </a:r>
            <a:endParaRPr lang="en-US" altLang="zh-CN" dirty="0"/>
          </a:p>
          <a:p>
            <a:r>
              <a:rPr lang="zh-CN" altLang="en-US" dirty="0"/>
              <a:t>复位后，处理器默认进入线程模式，特权极访问。在特权级下，程序可以访问所有范围的存储器</a:t>
            </a:r>
            <a:r>
              <a:rPr lang="en-US" altLang="zh-CN" dirty="0"/>
              <a:t>(</a:t>
            </a:r>
            <a:r>
              <a:rPr lang="zh-CN" altLang="en-US" dirty="0"/>
              <a:t>如果有 </a:t>
            </a:r>
            <a:r>
              <a:rPr lang="en-US" altLang="zh-CN" dirty="0"/>
              <a:t>MPU</a:t>
            </a:r>
            <a:r>
              <a:rPr lang="zh-CN" altLang="en-US" dirty="0"/>
              <a:t>，还要 在</a:t>
            </a:r>
            <a:r>
              <a:rPr lang="en-US" altLang="zh-CN" dirty="0"/>
              <a:t>MPU</a:t>
            </a:r>
            <a:r>
              <a:rPr lang="zh-CN" altLang="en-US" dirty="0"/>
              <a:t>规定的禁地之外</a:t>
            </a:r>
            <a:r>
              <a:rPr lang="en-US" altLang="zh-CN" dirty="0"/>
              <a:t>)</a:t>
            </a:r>
            <a:r>
              <a:rPr lang="zh-CN" altLang="en-US" dirty="0"/>
              <a:t>，并且可以执行所有指令。</a:t>
            </a:r>
            <a:endParaRPr lang="en-US" altLang="zh-CN" dirty="0"/>
          </a:p>
          <a:p>
            <a:r>
              <a:rPr lang="zh-CN" altLang="en-US" dirty="0"/>
              <a:t>在特权级下的程序可以为所欲为，但也可能会把自己给玩进去</a:t>
            </a:r>
            <a:r>
              <a:rPr lang="en-US" altLang="zh-CN" dirty="0"/>
              <a:t>——</a:t>
            </a:r>
            <a:r>
              <a:rPr lang="zh-CN" altLang="en-US" dirty="0"/>
              <a:t>切换到用户级。一旦进入用户级，再想回来就得走“法律程序”了</a:t>
            </a:r>
            <a:r>
              <a:rPr lang="en-US" altLang="zh-CN" dirty="0"/>
              <a:t>——</a:t>
            </a:r>
            <a:r>
              <a:rPr lang="zh-CN" altLang="en-US" dirty="0"/>
              <a:t>用户级的程序不能简简单单地试图改写 </a:t>
            </a:r>
            <a:r>
              <a:rPr lang="en-US" altLang="zh-CN" dirty="0"/>
              <a:t>CONTROL</a:t>
            </a:r>
            <a:r>
              <a:rPr lang="zh-CN" altLang="en-US" dirty="0"/>
              <a:t>寄存器就回到特权级，它必须先“申诉”：执行一条系统调用指令</a:t>
            </a:r>
            <a:r>
              <a:rPr lang="en-US" altLang="zh-CN" dirty="0"/>
              <a:t>(SVC)</a:t>
            </a:r>
            <a:r>
              <a:rPr lang="zh-CN" altLang="en-US" dirty="0"/>
              <a:t>。这会触发</a:t>
            </a:r>
            <a:r>
              <a:rPr lang="en-US" altLang="zh-CN" dirty="0"/>
              <a:t>SVC</a:t>
            </a:r>
            <a:r>
              <a:rPr lang="zh-CN" altLang="en-US" dirty="0"/>
              <a:t>异常，然后由异常服务例程</a:t>
            </a:r>
            <a:r>
              <a:rPr lang="en-US" altLang="zh-CN" dirty="0"/>
              <a:t>(</a:t>
            </a:r>
            <a:r>
              <a:rPr lang="zh-CN" altLang="en-US" dirty="0"/>
              <a:t>通常是操作系统的一部分</a:t>
            </a:r>
            <a:r>
              <a:rPr lang="en-US" altLang="zh-CN" dirty="0"/>
              <a:t>)</a:t>
            </a:r>
            <a:r>
              <a:rPr lang="zh-CN" altLang="en-US" dirty="0"/>
              <a:t>接管，如果批准了进入，则异常服务例程修改 </a:t>
            </a:r>
            <a:r>
              <a:rPr lang="en-US" altLang="zh-CN" dirty="0"/>
              <a:t>CONTROL</a:t>
            </a:r>
            <a:r>
              <a:rPr lang="zh-CN" altLang="en-US" dirty="0"/>
              <a:t>寄存器，才能在用户级的线程模式下重新进入特权级。 事实上，从用户级到特权级的唯一途径就是异常：如果在程序执行过程中触发了一个异常，处理器总是先切换入特权级，并且在异常服务例程执行完毕退出时，返回先前的状态</a:t>
            </a:r>
            <a:r>
              <a:rPr lang="en-US" altLang="zh-CN" dirty="0"/>
              <a:t>(</a:t>
            </a:r>
            <a:r>
              <a:rPr lang="zh-CN" altLang="en-US" dirty="0"/>
              <a:t>也可以手工指定返回的状态</a:t>
            </a:r>
            <a:r>
              <a:rPr lang="en-US" altLang="zh-CN" dirty="0"/>
              <a:t>)</a:t>
            </a:r>
            <a:endParaRPr lang="zh-CN" altLang="en-US" dirty="0"/>
          </a:p>
        </p:txBody>
      </p:sp>
    </p:spTree>
    <p:extLst>
      <p:ext uri="{BB962C8B-B14F-4D97-AF65-F5344CB8AC3E}">
        <p14:creationId xmlns:p14="http://schemas.microsoft.com/office/powerpoint/2010/main" val="405977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5" name="图片 4">
            <a:extLst>
              <a:ext uri="{FF2B5EF4-FFF2-40B4-BE49-F238E27FC236}">
                <a16:creationId xmlns:a16="http://schemas.microsoft.com/office/drawing/2014/main" id="{801CA9D2-212C-47D9-9FE4-147C494A9DE2}"/>
              </a:ext>
            </a:extLst>
          </p:cNvPr>
          <p:cNvPicPr>
            <a:picLocks noChangeAspect="1"/>
          </p:cNvPicPr>
          <p:nvPr/>
        </p:nvPicPr>
        <p:blipFill>
          <a:blip r:embed="rId2"/>
          <a:stretch>
            <a:fillRect/>
          </a:stretch>
        </p:blipFill>
        <p:spPr>
          <a:xfrm>
            <a:off x="730758" y="0"/>
            <a:ext cx="7682483" cy="6858000"/>
          </a:xfrm>
          <a:prstGeom prst="rect">
            <a:avLst/>
          </a:prstGeom>
        </p:spPr>
      </p:pic>
    </p:spTree>
    <p:extLst>
      <p:ext uri="{BB962C8B-B14F-4D97-AF65-F5344CB8AC3E}">
        <p14:creationId xmlns:p14="http://schemas.microsoft.com/office/powerpoint/2010/main" val="2583202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zh-CN" altLang="en-US" dirty="0"/>
          </a:p>
        </p:txBody>
      </p:sp>
      <p:pic>
        <p:nvPicPr>
          <p:cNvPr id="4" name="图片 3">
            <a:extLst>
              <a:ext uri="{FF2B5EF4-FFF2-40B4-BE49-F238E27FC236}">
                <a16:creationId xmlns:a16="http://schemas.microsoft.com/office/drawing/2014/main" id="{9ECC111A-6DF3-4254-9F5D-EB7B1571C1F2}"/>
              </a:ext>
            </a:extLst>
          </p:cNvPr>
          <p:cNvPicPr>
            <a:picLocks noChangeAspect="1"/>
          </p:cNvPicPr>
          <p:nvPr/>
        </p:nvPicPr>
        <p:blipFill>
          <a:blip r:embed="rId2"/>
          <a:stretch>
            <a:fillRect/>
          </a:stretch>
        </p:blipFill>
        <p:spPr>
          <a:xfrm>
            <a:off x="0" y="471350"/>
            <a:ext cx="9144000" cy="5915299"/>
          </a:xfrm>
          <a:prstGeom prst="rect">
            <a:avLst/>
          </a:prstGeom>
        </p:spPr>
      </p:pic>
    </p:spTree>
    <p:extLst>
      <p:ext uri="{BB962C8B-B14F-4D97-AF65-F5344CB8AC3E}">
        <p14:creationId xmlns:p14="http://schemas.microsoft.com/office/powerpoint/2010/main" val="3505648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6D0DA7B1-920F-4A98-8A64-DD0677621ED9}"/>
              </a:ext>
            </a:extLst>
          </p:cNvPr>
          <p:cNvPicPr>
            <a:picLocks noGrp="1" noChangeAspect="1"/>
          </p:cNvPicPr>
          <p:nvPr>
            <p:ph idx="1"/>
          </p:nvPr>
        </p:nvPicPr>
        <p:blipFill>
          <a:blip r:embed="rId3"/>
          <a:stretch>
            <a:fillRect/>
          </a:stretch>
        </p:blipFill>
        <p:spPr>
          <a:xfrm>
            <a:off x="475499" y="1127132"/>
            <a:ext cx="8193826" cy="265139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Cortex M3</a:t>
            </a:r>
          </a:p>
        </p:txBody>
      </p:sp>
    </p:spTree>
    <p:extLst>
      <p:ext uri="{BB962C8B-B14F-4D97-AF65-F5344CB8AC3E}">
        <p14:creationId xmlns:p14="http://schemas.microsoft.com/office/powerpoint/2010/main" val="316536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E48D01E3-AED1-46C9-B523-17A9461C00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8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B8B7A083-6A8E-4E8B-B147-7E57FE4C6397}"/>
              </a:ext>
            </a:extLst>
          </p:cNvPr>
          <p:cNvPicPr>
            <a:picLocks noChangeAspect="1"/>
          </p:cNvPicPr>
          <p:nvPr/>
        </p:nvPicPr>
        <p:blipFill>
          <a:blip r:embed="rId2"/>
          <a:stretch>
            <a:fillRect/>
          </a:stretch>
        </p:blipFill>
        <p:spPr>
          <a:xfrm>
            <a:off x="5788360" y="1203511"/>
            <a:ext cx="3273356" cy="1773760"/>
          </a:xfrm>
          <a:prstGeom prst="rect">
            <a:avLst/>
          </a:prstGeom>
        </p:spPr>
      </p:pic>
      <p:sp>
        <p:nvSpPr>
          <p:cNvPr id="8" name="Rectangle 11">
            <a:extLst>
              <a:ext uri="{FF2B5EF4-FFF2-40B4-BE49-F238E27FC236}">
                <a16:creationId xmlns:a16="http://schemas.microsoft.com/office/drawing/2014/main" id="{7695FC05-2594-4673-AAC8-0FD2D0413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3">
            <a:extLst>
              <a:ext uri="{FF2B5EF4-FFF2-40B4-BE49-F238E27FC236}">
                <a16:creationId xmlns:a16="http://schemas.microsoft.com/office/drawing/2014/main" id="{DF327FF0-C38E-4831-A8A2-BD705672D2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图片 4">
            <a:extLst>
              <a:ext uri="{FF2B5EF4-FFF2-40B4-BE49-F238E27FC236}">
                <a16:creationId xmlns:a16="http://schemas.microsoft.com/office/drawing/2014/main" id="{A35215DB-BBCA-4FCF-814F-B2D04865E9DC}"/>
              </a:ext>
            </a:extLst>
          </p:cNvPr>
          <p:cNvPicPr>
            <a:picLocks noChangeAspect="1"/>
          </p:cNvPicPr>
          <p:nvPr/>
        </p:nvPicPr>
        <p:blipFill>
          <a:blip r:embed="rId3"/>
          <a:stretch>
            <a:fillRect/>
          </a:stretch>
        </p:blipFill>
        <p:spPr>
          <a:xfrm>
            <a:off x="5732645" y="4303059"/>
            <a:ext cx="3311881" cy="1585912"/>
          </a:xfrm>
          <a:prstGeom prst="rect">
            <a:avLst/>
          </a:prstGeom>
        </p:spPr>
      </p:pic>
      <p:sp>
        <p:nvSpPr>
          <p:cNvPr id="11" name="Rectangle 15">
            <a:extLst>
              <a:ext uri="{FF2B5EF4-FFF2-40B4-BE49-F238E27FC236}">
                <a16:creationId xmlns:a16="http://schemas.microsoft.com/office/drawing/2014/main" id="{13AC83F2-62BC-408B-8009-1BF4961465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3396996"/>
            <a:ext cx="348192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516835"/>
            <a:ext cx="4483452" cy="1666501"/>
          </a:xfrm>
        </p:spPr>
        <p:txBody>
          <a:bodyPr>
            <a:normAutofit/>
          </a:bodyPr>
          <a:lstStyle/>
          <a:p>
            <a:r>
              <a:rPr lang="en-US" altLang="zh-CN" sz="3500">
                <a:solidFill>
                  <a:srgbClr val="FFFFFF"/>
                </a:solidFill>
              </a:rPr>
              <a:t>Cortex M3</a:t>
            </a:r>
            <a:endParaRPr lang="zh-CN" altLang="en-US" sz="350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2236304"/>
            <a:ext cx="4483453" cy="3652667"/>
          </a:xfrm>
        </p:spPr>
        <p:txBody>
          <a:bodyPr>
            <a:normAutofit lnSpcReduction="10000"/>
          </a:bodyPr>
          <a:lstStyle/>
          <a:p>
            <a:r>
              <a:rPr lang="zh-CN" altLang="en-US" sz="1600" dirty="0">
                <a:solidFill>
                  <a:srgbClr val="FFFFFF"/>
                </a:solidFill>
              </a:rPr>
              <a:t>当</a:t>
            </a:r>
            <a:r>
              <a:rPr lang="en-US" altLang="zh-CN" sz="1600" dirty="0">
                <a:solidFill>
                  <a:srgbClr val="FFFFFF"/>
                </a:solidFill>
              </a:rPr>
              <a:t>CONTROL[0]=0 </a:t>
            </a:r>
            <a:r>
              <a:rPr lang="zh-CN" altLang="en-US" sz="1600" dirty="0">
                <a:solidFill>
                  <a:srgbClr val="FFFFFF"/>
                </a:solidFill>
              </a:rPr>
              <a:t>时，在异常处理的始末，只发生了处理器模式的转换，如右图所示。</a:t>
            </a:r>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endParaRPr lang="en-US" altLang="zh-CN" sz="1600" dirty="0">
              <a:solidFill>
                <a:srgbClr val="FFFFFF"/>
              </a:solidFill>
            </a:endParaRPr>
          </a:p>
          <a:p>
            <a:r>
              <a:rPr lang="zh-CN" altLang="en-US" sz="1600" dirty="0">
                <a:solidFill>
                  <a:srgbClr val="FFFFFF"/>
                </a:solidFill>
              </a:rPr>
              <a:t>但若</a:t>
            </a:r>
            <a:r>
              <a:rPr lang="en-US" altLang="zh-CN" sz="1600" dirty="0">
                <a:solidFill>
                  <a:srgbClr val="FFFFFF"/>
                </a:solidFill>
              </a:rPr>
              <a:t>CONTROL[0]=1</a:t>
            </a:r>
            <a:r>
              <a:rPr lang="zh-CN" altLang="en-US" sz="1600" dirty="0">
                <a:solidFill>
                  <a:srgbClr val="FFFFFF"/>
                </a:solidFill>
              </a:rPr>
              <a:t>（线程模式</a:t>
            </a:r>
            <a:r>
              <a:rPr lang="en-US" altLang="zh-CN" sz="1600" dirty="0">
                <a:solidFill>
                  <a:srgbClr val="FFFFFF"/>
                </a:solidFill>
              </a:rPr>
              <a:t>+</a:t>
            </a:r>
            <a:r>
              <a:rPr lang="zh-CN" altLang="en-US" sz="1600" dirty="0">
                <a:solidFill>
                  <a:srgbClr val="FFFFFF"/>
                </a:solidFill>
              </a:rPr>
              <a:t>用户级），则在中断响应的始末，</a:t>
            </a:r>
            <a:r>
              <a:rPr lang="en-US" altLang="zh-CN" sz="1600" dirty="0">
                <a:solidFill>
                  <a:srgbClr val="FFFFFF"/>
                </a:solidFill>
              </a:rPr>
              <a:t>both </a:t>
            </a:r>
            <a:r>
              <a:rPr lang="zh-CN" altLang="en-US" sz="1600" dirty="0">
                <a:solidFill>
                  <a:srgbClr val="FFFFFF"/>
                </a:solidFill>
              </a:rPr>
              <a:t>处理器模式和特权等极都要发生变化，如右图所示。</a:t>
            </a:r>
          </a:p>
        </p:txBody>
      </p:sp>
    </p:spTree>
    <p:extLst>
      <p:ext uri="{BB962C8B-B14F-4D97-AF65-F5344CB8AC3E}">
        <p14:creationId xmlns:p14="http://schemas.microsoft.com/office/powerpoint/2010/main" val="118712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0000" lnSpcReduction="20000"/>
          </a:bodyPr>
          <a:lstStyle/>
          <a:p>
            <a:r>
              <a:rPr lang="zh-CN" altLang="en-US" sz="2400" dirty="0">
                <a:latin typeface="宋体" panose="02010600030101010101" pitchFamily="2" charset="-122"/>
                <a:ea typeface="宋体" panose="02010600030101010101" pitchFamily="2" charset="-122"/>
              </a:rPr>
              <a:t>异常处理过程中，如果参与的寄存器比较多，</a:t>
            </a:r>
            <a:r>
              <a:rPr lang="en-US" altLang="zh-CN" sz="2400" dirty="0">
                <a:latin typeface="Calibri" panose="020F0502020204030204" pitchFamily="34" charset="0"/>
                <a:ea typeface="宋体" panose="02010600030101010101" pitchFamily="2" charset="-122"/>
              </a:rPr>
              <a:t>PUSH/POP </a:t>
            </a:r>
            <a:r>
              <a:rPr lang="zh-CN" altLang="en-US" sz="2400" dirty="0">
                <a:latin typeface="宋体" panose="02010600030101010101" pitchFamily="2" charset="-122"/>
                <a:ea typeface="宋体" panose="02010600030101010101" pitchFamily="2" charset="-122"/>
              </a:rPr>
              <a:t>指令足够体贴，支持一次操作多个寄存器：</a:t>
            </a:r>
          </a:p>
          <a:p>
            <a:r>
              <a:rPr lang="en-US" altLang="zh-CN" dirty="0">
                <a:latin typeface="Courier New" panose="02070309020205020404" pitchFamily="49" charset="0"/>
                <a:ea typeface="宋体" panose="02010600030101010101" pitchFamily="2" charset="-122"/>
              </a:rPr>
              <a:t>PUSH   {R0-R2}        ;</a:t>
            </a:r>
            <a:r>
              <a:rPr lang="zh-CN" altLang="en-US" dirty="0">
                <a:latin typeface="宋体" panose="02010600030101010101" pitchFamily="2" charset="-122"/>
                <a:ea typeface="宋体" panose="02010600030101010101" pitchFamily="2" charset="-122"/>
              </a:rPr>
              <a:t>压入 </a:t>
            </a:r>
            <a:r>
              <a:rPr lang="en-US" altLang="zh-CN" dirty="0">
                <a:latin typeface="Courier New" panose="02070309020205020404" pitchFamily="49" charset="0"/>
                <a:ea typeface="宋体" panose="02010600030101010101" pitchFamily="2" charset="-122"/>
              </a:rPr>
              <a:t>R0-R2</a:t>
            </a:r>
          </a:p>
          <a:p>
            <a:r>
              <a:rPr lang="en-US" altLang="zh-CN" dirty="0">
                <a:latin typeface="Courier New" panose="02070309020205020404" pitchFamily="49" charset="0"/>
                <a:ea typeface="宋体" panose="02010600030101010101" pitchFamily="2" charset="-122"/>
              </a:rPr>
              <a:t>PUSH   {R3-R5,R8, R12} ;</a:t>
            </a:r>
            <a:r>
              <a:rPr lang="zh-CN" altLang="en-US" dirty="0">
                <a:latin typeface="宋体" panose="02010600030101010101" pitchFamily="2" charset="-122"/>
                <a:ea typeface="宋体" panose="02010600030101010101" pitchFamily="2" charset="-122"/>
              </a:rPr>
              <a:t>压入 </a:t>
            </a:r>
            <a:r>
              <a:rPr lang="en-US" altLang="zh-CN" dirty="0">
                <a:latin typeface="Courier New" panose="02070309020205020404" pitchFamily="49" charset="0"/>
                <a:ea typeface="宋体" panose="02010600030101010101" pitchFamily="2" charset="-122"/>
              </a:rPr>
              <a:t>R3-R5,R8</a:t>
            </a:r>
            <a:r>
              <a:rPr lang="zh-CN" altLang="en-US" dirty="0">
                <a:latin typeface="宋体" panose="02010600030101010101" pitchFamily="2" charset="-122"/>
                <a:ea typeface="宋体" panose="02010600030101010101" pitchFamily="2" charset="-122"/>
              </a:rPr>
              <a:t>，以及 </a:t>
            </a:r>
            <a:r>
              <a:rPr lang="en-US" altLang="zh-CN" dirty="0">
                <a:latin typeface="Courier New" panose="02070309020205020404" pitchFamily="49" charset="0"/>
                <a:ea typeface="宋体" panose="02010600030101010101" pitchFamily="2" charset="-122"/>
              </a:rPr>
              <a:t>R12</a:t>
            </a:r>
          </a:p>
          <a:p>
            <a:r>
              <a:rPr lang="zh-CN" altLang="en-US" sz="2400" dirty="0">
                <a:latin typeface="宋体" panose="02010600030101010101" pitchFamily="2" charset="-122"/>
                <a:ea typeface="宋体" panose="02010600030101010101" pitchFamily="2" charset="-122"/>
              </a:rPr>
              <a:t>在 </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时，可以如下操作：</a:t>
            </a:r>
          </a:p>
          <a:p>
            <a:r>
              <a:rPr lang="en-US" altLang="zh-CN" dirty="0">
                <a:latin typeface="Courier New" panose="02070309020205020404" pitchFamily="49" charset="0"/>
                <a:ea typeface="宋体" panose="02010600030101010101" pitchFamily="2" charset="-122"/>
              </a:rPr>
              <a:t>POP    {R0-R2}        ;</a:t>
            </a:r>
            <a:r>
              <a:rPr lang="zh-CN" altLang="en-US" dirty="0">
                <a:latin typeface="宋体" panose="02010600030101010101" pitchFamily="2" charset="-122"/>
                <a:ea typeface="宋体" panose="02010600030101010101" pitchFamily="2" charset="-122"/>
              </a:rPr>
              <a:t>弹出 </a:t>
            </a:r>
            <a:r>
              <a:rPr lang="en-US" altLang="zh-CN" dirty="0">
                <a:latin typeface="Courier New" panose="02070309020205020404" pitchFamily="49" charset="0"/>
                <a:ea typeface="宋体" panose="02010600030101010101" pitchFamily="2" charset="-122"/>
              </a:rPr>
              <a:t>R0-R2</a:t>
            </a:r>
          </a:p>
          <a:p>
            <a:r>
              <a:rPr lang="en-US" altLang="zh-CN" dirty="0">
                <a:latin typeface="Courier New" panose="02070309020205020404" pitchFamily="49" charset="0"/>
                <a:ea typeface="宋体" panose="02010600030101010101" pitchFamily="2" charset="-122"/>
              </a:rPr>
              <a:t>POP    {R3-R5,R8, R12} ;</a:t>
            </a:r>
            <a:r>
              <a:rPr lang="zh-CN" altLang="en-US" dirty="0">
                <a:latin typeface="宋体" panose="02010600030101010101" pitchFamily="2" charset="-122"/>
                <a:ea typeface="宋体" panose="02010600030101010101" pitchFamily="2" charset="-122"/>
              </a:rPr>
              <a:t>弹出 </a:t>
            </a:r>
            <a:r>
              <a:rPr lang="en-US" altLang="zh-CN" dirty="0">
                <a:latin typeface="Courier New" panose="02070309020205020404" pitchFamily="49" charset="0"/>
                <a:ea typeface="宋体" panose="02010600030101010101" pitchFamily="2" charset="-122"/>
              </a:rPr>
              <a:t>R3-R5</a:t>
            </a:r>
            <a:r>
              <a:rPr lang="zh-CN" altLang="en-US" dirty="0">
                <a:latin typeface="宋体" panose="02010600030101010101" pitchFamily="2" charset="-122"/>
                <a:ea typeface="宋体" panose="02010600030101010101" pitchFamily="2" charset="-122"/>
              </a:rPr>
              <a:t>，</a:t>
            </a:r>
            <a:r>
              <a:rPr lang="en-US" altLang="zh-CN" dirty="0">
                <a:latin typeface="Courier New" panose="02070309020205020404" pitchFamily="49" charset="0"/>
                <a:ea typeface="宋体" panose="02010600030101010101" pitchFamily="2" charset="-122"/>
              </a:rPr>
              <a:t>R8</a:t>
            </a:r>
            <a:r>
              <a:rPr lang="zh-CN" altLang="en-US" dirty="0">
                <a:latin typeface="宋体" panose="02010600030101010101" pitchFamily="2" charset="-122"/>
                <a:ea typeface="宋体" panose="02010600030101010101" pitchFamily="2" charset="-122"/>
              </a:rPr>
              <a:t>，以及 </a:t>
            </a:r>
            <a:r>
              <a:rPr lang="en-US" altLang="zh-CN" dirty="0">
                <a:latin typeface="Courier New" panose="02070309020205020404" pitchFamily="49" charset="0"/>
                <a:ea typeface="宋体" panose="02010600030101010101" pitchFamily="2" charset="-122"/>
              </a:rPr>
              <a:t>R12</a:t>
            </a:r>
          </a:p>
          <a:p>
            <a:pPr marR="1640"/>
            <a:r>
              <a:rPr lang="zh-CN" altLang="en-US" sz="2400" dirty="0">
                <a:latin typeface="宋体" panose="02010600030101010101" pitchFamily="2" charset="-122"/>
                <a:ea typeface="宋体" panose="02010600030101010101" pitchFamily="2" charset="-122"/>
              </a:rPr>
              <a:t>注意：不管在寄存器列表中，寄存器的序号是以什么顺序给出的，汇编器都将把它们升 序排序。然后 </a:t>
            </a:r>
            <a:r>
              <a:rPr lang="en-US" altLang="zh-CN" sz="2400" dirty="0">
                <a:latin typeface="Calibri" panose="020F0502020204030204" pitchFamily="34" charset="0"/>
                <a:ea typeface="宋体" panose="02010600030101010101" pitchFamily="2" charset="-122"/>
              </a:rPr>
              <a:t>PUSH </a:t>
            </a:r>
            <a:r>
              <a:rPr lang="zh-CN" altLang="en-US" sz="2400" dirty="0">
                <a:latin typeface="宋体" panose="02010600030101010101" pitchFamily="2" charset="-122"/>
                <a:ea typeface="宋体" panose="02010600030101010101" pitchFamily="2" charset="-122"/>
              </a:rPr>
              <a:t>指令按照从大到小的顺序依次入栈，</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则按从小到大的顺序依次出栈。 如果不按升序写寄存器，有些汇编器可能会给出一个语法错误。</a:t>
            </a:r>
          </a:p>
          <a:p>
            <a:r>
              <a:rPr lang="en-US" altLang="zh-CN" sz="2400" dirty="0">
                <a:latin typeface="Calibri" panose="020F0502020204030204" pitchFamily="34" charset="0"/>
                <a:ea typeface="宋体" panose="02010600030101010101" pitchFamily="2" charset="-122"/>
              </a:rPr>
              <a:t>PUSH/POP </a:t>
            </a:r>
            <a:r>
              <a:rPr lang="zh-CN" altLang="en-US" sz="2400" dirty="0">
                <a:latin typeface="宋体" panose="02010600030101010101" pitchFamily="2" charset="-122"/>
                <a:ea typeface="宋体" panose="02010600030101010101" pitchFamily="2" charset="-122"/>
              </a:rPr>
              <a:t>对还有这样一种特殊形式，形如：</a:t>
            </a:r>
          </a:p>
          <a:p>
            <a:r>
              <a:rPr lang="en-US" altLang="zh-CN" dirty="0">
                <a:latin typeface="Courier New" panose="02070309020205020404" pitchFamily="49" charset="0"/>
                <a:ea typeface="宋体" panose="02010600030101010101" pitchFamily="2" charset="-122"/>
              </a:rPr>
              <a:t>PUSH   {R0-R3, LR}</a:t>
            </a:r>
          </a:p>
          <a:p>
            <a:r>
              <a:rPr lang="en-US" altLang="zh-CN" dirty="0">
                <a:latin typeface="Courier New" panose="02070309020205020404" pitchFamily="49" charset="0"/>
                <a:ea typeface="宋体" panose="02010600030101010101" pitchFamily="2" charset="-122"/>
              </a:rPr>
              <a:t>POP    {R0-R3, </a:t>
            </a:r>
            <a:r>
              <a:rPr lang="en-US" altLang="zh-CN" b="1" dirty="0">
                <a:solidFill>
                  <a:srgbClr val="FF0000"/>
                </a:solidFill>
                <a:latin typeface="Courier New" panose="02070309020205020404" pitchFamily="49" charset="0"/>
                <a:ea typeface="宋体" panose="02010600030101010101" pitchFamily="2" charset="-122"/>
              </a:rPr>
              <a:t>PC</a:t>
            </a:r>
            <a:r>
              <a:rPr lang="en-US" altLang="zh-CN" dirty="0">
                <a:solidFill>
                  <a:srgbClr val="000000"/>
                </a:solidFill>
                <a:latin typeface="Courier New" panose="02070309020205020404" pitchFamily="49" charset="0"/>
                <a:ea typeface="宋体" panose="02010600030101010101" pitchFamily="2" charset="-122"/>
              </a:rPr>
              <a:t>}</a:t>
            </a:r>
          </a:p>
          <a:p>
            <a:pPr marR="2640" algn="just"/>
            <a:r>
              <a:rPr lang="zh-CN" altLang="en-US" sz="2400" dirty="0">
                <a:latin typeface="宋体" panose="02010600030101010101" pitchFamily="2" charset="-122"/>
                <a:ea typeface="宋体" panose="02010600030101010101" pitchFamily="2" charset="-122"/>
              </a:rPr>
              <a:t>请注意：</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的最后一个寄存器是</a:t>
            </a:r>
            <a:r>
              <a:rPr lang="en-US" altLang="zh-CN" sz="2400" dirty="0">
                <a:latin typeface="Calibri" panose="020F0502020204030204" pitchFamily="34" charset="0"/>
                <a:ea typeface="宋体" panose="02010600030101010101" pitchFamily="2" charset="-122"/>
              </a:rPr>
              <a:t>PC</a:t>
            </a:r>
            <a:r>
              <a:rPr lang="zh-CN" altLang="en-US" sz="2400" dirty="0">
                <a:latin typeface="宋体" panose="02010600030101010101" pitchFamily="2" charset="-122"/>
                <a:ea typeface="宋体" panose="02010600030101010101" pitchFamily="2" charset="-122"/>
              </a:rPr>
              <a:t>，并不是先前</a:t>
            </a:r>
            <a:r>
              <a:rPr lang="en-US" altLang="zh-CN" sz="2400" dirty="0">
                <a:latin typeface="Calibri" panose="020F0502020204030204" pitchFamily="34" charset="0"/>
                <a:ea typeface="宋体" panose="02010600030101010101" pitchFamily="2" charset="-122"/>
              </a:rPr>
              <a:t>PUSH</a:t>
            </a:r>
            <a:r>
              <a:rPr lang="zh-CN" altLang="en-US" sz="2400" dirty="0">
                <a:latin typeface="宋体" panose="02010600030101010101" pitchFamily="2" charset="-122"/>
                <a:ea typeface="宋体" panose="02010600030101010101" pitchFamily="2" charset="-122"/>
              </a:rPr>
              <a:t>的</a:t>
            </a:r>
            <a:r>
              <a:rPr lang="en-US" altLang="zh-CN" sz="2400" dirty="0">
                <a:latin typeface="Calibri" panose="020F0502020204030204" pitchFamily="34" charset="0"/>
                <a:ea typeface="宋体" panose="02010600030101010101" pitchFamily="2" charset="-122"/>
              </a:rPr>
              <a:t>LR</a:t>
            </a:r>
            <a:r>
              <a:rPr lang="zh-CN" altLang="en-US" sz="2400" dirty="0">
                <a:latin typeface="宋体" panose="02010600030101010101" pitchFamily="2" charset="-122"/>
                <a:ea typeface="宋体" panose="02010600030101010101" pitchFamily="2" charset="-122"/>
              </a:rPr>
              <a:t>。这其实是一个返回的小技巧。因为总要把先前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的值弹出来，再使用此值返回，干脆绕过 </a:t>
            </a:r>
            <a:r>
              <a:rPr lang="en-US" altLang="zh-CN" sz="2400" dirty="0">
                <a:latin typeface="Calibri" panose="020F0502020204030204" pitchFamily="34" charset="0"/>
                <a:ea typeface="宋体" panose="02010600030101010101" pitchFamily="2" charset="-122"/>
              </a:rPr>
              <a:t>LR</a:t>
            </a:r>
            <a:r>
              <a:rPr lang="zh-CN" altLang="en-US" sz="2400" dirty="0">
                <a:latin typeface="宋体" panose="02010600030101010101" pitchFamily="2" charset="-122"/>
                <a:ea typeface="宋体" panose="02010600030101010101" pitchFamily="2" charset="-122"/>
              </a:rPr>
              <a:t>，直接传给 </a:t>
            </a:r>
            <a:r>
              <a:rPr lang="en-US" altLang="zh-CN" sz="2400" dirty="0">
                <a:latin typeface="Calibri" panose="020F0502020204030204" pitchFamily="34" charset="0"/>
                <a:ea typeface="宋体" panose="02010600030101010101" pitchFamily="2" charset="-122"/>
              </a:rPr>
              <a:t>PC</a:t>
            </a:r>
            <a:r>
              <a:rPr lang="zh-CN" altLang="en-US" sz="2400" dirty="0">
                <a:latin typeface="宋体" panose="02010600030101010101" pitchFamily="2" charset="-122"/>
                <a:ea typeface="宋体" panose="02010600030101010101" pitchFamily="2" charset="-122"/>
              </a:rPr>
              <a:t>！那不怕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的值没有被恢复吗？不怕，因为 </a:t>
            </a:r>
            <a:r>
              <a:rPr lang="en-US" altLang="zh-CN" sz="2400" dirty="0">
                <a:latin typeface="Calibri" panose="020F0502020204030204" pitchFamily="34" charset="0"/>
                <a:ea typeface="宋体" panose="02010600030101010101" pitchFamily="2" charset="-122"/>
              </a:rPr>
              <a:t>LR </a:t>
            </a:r>
            <a:r>
              <a:rPr lang="zh-CN" altLang="en-US" sz="2400" dirty="0">
                <a:latin typeface="宋体" panose="02010600030101010101" pitchFamily="2" charset="-122"/>
                <a:ea typeface="宋体" panose="02010600030101010101" pitchFamily="2" charset="-122"/>
              </a:rPr>
              <a:t>在子程序返回时的唯一用处就是提供返回地址，在返回后，先前保存的返回地址就没有利用价值了，所以只要 </a:t>
            </a:r>
            <a:r>
              <a:rPr lang="en-US" altLang="zh-CN" sz="2400" dirty="0">
                <a:latin typeface="Calibri" panose="020F0502020204030204" pitchFamily="34" charset="0"/>
                <a:ea typeface="宋体" panose="02010600030101010101" pitchFamily="2" charset="-122"/>
              </a:rPr>
              <a:t>PC </a:t>
            </a:r>
            <a:r>
              <a:rPr lang="zh-CN" altLang="en-US" sz="2400" dirty="0">
                <a:latin typeface="宋体" panose="02010600030101010101" pitchFamily="2" charset="-122"/>
                <a:ea typeface="宋体" panose="02010600030101010101" pitchFamily="2" charset="-122"/>
              </a:rPr>
              <a:t>得到了正确的值，不恢复也没关系。</a:t>
            </a:r>
          </a:p>
          <a:p>
            <a:r>
              <a:rPr lang="en-US" altLang="zh-CN" sz="2400" dirty="0">
                <a:latin typeface="Calibri" panose="020F0502020204030204" pitchFamily="34" charset="0"/>
                <a:ea typeface="宋体" panose="02010600030101010101" pitchFamily="2" charset="-122"/>
              </a:rPr>
              <a:t>PUSH </a:t>
            </a:r>
            <a:r>
              <a:rPr lang="zh-CN" altLang="en-US" sz="2400" dirty="0">
                <a:latin typeface="宋体" panose="02010600030101010101" pitchFamily="2" charset="-122"/>
                <a:ea typeface="宋体" panose="02010600030101010101" pitchFamily="2" charset="-122"/>
              </a:rPr>
              <a:t>指令等效于与使用 </a:t>
            </a:r>
            <a:r>
              <a:rPr lang="en-US" altLang="zh-CN" sz="2400" dirty="0">
                <a:latin typeface="Calibri" panose="020F0502020204030204" pitchFamily="34" charset="0"/>
                <a:ea typeface="宋体" panose="02010600030101010101" pitchFamily="2" charset="-122"/>
              </a:rPr>
              <a:t>R13 </a:t>
            </a:r>
            <a:r>
              <a:rPr lang="zh-CN" altLang="en-US" sz="2400" dirty="0">
                <a:latin typeface="宋体" panose="02010600030101010101" pitchFamily="2" charset="-122"/>
                <a:ea typeface="宋体" panose="02010600030101010101" pitchFamily="2" charset="-122"/>
              </a:rPr>
              <a:t>作为地址指针的 </a:t>
            </a:r>
            <a:r>
              <a:rPr lang="en-US" altLang="zh-CN" sz="2400" dirty="0">
                <a:latin typeface="Calibri" panose="020F0502020204030204" pitchFamily="34" charset="0"/>
                <a:ea typeface="宋体" panose="02010600030101010101" pitchFamily="2" charset="-122"/>
              </a:rPr>
              <a:t>STMDB </a:t>
            </a:r>
            <a:r>
              <a:rPr lang="zh-CN" altLang="en-US" sz="2400" dirty="0">
                <a:latin typeface="宋体" panose="02010600030101010101" pitchFamily="2" charset="-122"/>
                <a:ea typeface="宋体" panose="02010600030101010101" pitchFamily="2" charset="-122"/>
              </a:rPr>
              <a:t>指令，而 </a:t>
            </a:r>
            <a:r>
              <a:rPr lang="en-US" altLang="zh-CN" sz="2400" dirty="0">
                <a:latin typeface="Calibri" panose="020F0502020204030204" pitchFamily="34" charset="0"/>
                <a:ea typeface="宋体" panose="02010600030101010101" pitchFamily="2" charset="-122"/>
              </a:rPr>
              <a:t>POP </a:t>
            </a:r>
            <a:r>
              <a:rPr lang="zh-CN" altLang="en-US" sz="2400" dirty="0">
                <a:latin typeface="宋体" panose="02010600030101010101" pitchFamily="2" charset="-122"/>
                <a:ea typeface="宋体" panose="02010600030101010101" pitchFamily="2" charset="-122"/>
              </a:rPr>
              <a:t>指令则等效于使用</a:t>
            </a:r>
            <a:r>
              <a:rPr lang="en-US" altLang="zh-CN" sz="2400" dirty="0">
                <a:latin typeface="Calibri" panose="020F0502020204030204" pitchFamily="34" charset="0"/>
                <a:ea typeface="宋体" panose="02010600030101010101" pitchFamily="2" charset="-122"/>
              </a:rPr>
              <a:t>R13 </a:t>
            </a:r>
            <a:r>
              <a:rPr lang="zh-CN" altLang="en-US" sz="2400" dirty="0">
                <a:latin typeface="宋体" panose="02010600030101010101" pitchFamily="2" charset="-122"/>
                <a:ea typeface="宋体" panose="02010600030101010101" pitchFamily="2" charset="-122"/>
              </a:rPr>
              <a:t>作为地址指针的 </a:t>
            </a:r>
            <a:r>
              <a:rPr lang="en-US" altLang="zh-CN" sz="2400" dirty="0">
                <a:latin typeface="Calibri" panose="020F0502020204030204" pitchFamily="34" charset="0"/>
                <a:ea typeface="宋体" panose="02010600030101010101" pitchFamily="2" charset="-122"/>
              </a:rPr>
              <a:t>LDMIA </a:t>
            </a:r>
            <a:r>
              <a:rPr lang="zh-CN" altLang="en-US" sz="2400" dirty="0">
                <a:latin typeface="宋体" panose="02010600030101010101" pitchFamily="2" charset="-122"/>
                <a:ea typeface="宋体" panose="02010600030101010101" pitchFamily="2" charset="-122"/>
              </a:rPr>
              <a:t>指令</a:t>
            </a:r>
            <a:r>
              <a:rPr lang="en-US" altLang="zh-CN" sz="2400" dirty="0">
                <a:latin typeface="宋体" panose="02010600030101010101" pitchFamily="2" charset="-122"/>
                <a:ea typeface="宋体" panose="02010600030101010101" pitchFamily="2" charset="-122"/>
              </a:rPr>
              <a:t>——</a:t>
            </a:r>
            <a:r>
              <a:rPr lang="en-US" altLang="zh-CN" sz="2400" dirty="0">
                <a:latin typeface="Calibri" panose="020F0502020204030204" pitchFamily="34" charset="0"/>
                <a:ea typeface="宋体" panose="02010600030101010101" pitchFamily="2" charset="-122"/>
              </a:rPr>
              <a:t>STMDB/LDMIA </a:t>
            </a:r>
            <a:r>
              <a:rPr lang="zh-CN" altLang="en-US" sz="2400" dirty="0">
                <a:latin typeface="宋体" panose="02010600030101010101" pitchFamily="2" charset="-122"/>
                <a:ea typeface="宋体" panose="02010600030101010101" pitchFamily="2" charset="-122"/>
              </a:rPr>
              <a:t>还可以使用其它寄存器作为地址指针。</a:t>
            </a:r>
            <a:endParaRPr lang="zh-CN" altLang="en-US" dirty="0"/>
          </a:p>
        </p:txBody>
      </p:sp>
    </p:spTree>
    <p:extLst>
      <p:ext uri="{BB962C8B-B14F-4D97-AF65-F5344CB8AC3E}">
        <p14:creationId xmlns:p14="http://schemas.microsoft.com/office/powerpoint/2010/main" val="1962835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Cortex‐M3 </a:t>
            </a:r>
            <a:r>
              <a:rPr lang="zh-CN" altLang="en-US" dirty="0"/>
              <a:t>使用的是“向下生长的满栈”模型。堆栈指针</a:t>
            </a:r>
            <a:r>
              <a:rPr lang="en-US" altLang="zh-CN" dirty="0"/>
              <a:t>SP </a:t>
            </a:r>
            <a:r>
              <a:rPr lang="zh-CN" altLang="en-US" dirty="0"/>
              <a:t>指向最后一个被压入堆栈的</a:t>
            </a:r>
            <a:r>
              <a:rPr lang="en-US" altLang="zh-CN" dirty="0"/>
              <a:t>32</a:t>
            </a:r>
            <a:r>
              <a:rPr lang="zh-CN" altLang="en-US" dirty="0"/>
              <a:t>位数值。在下一次压栈时，</a:t>
            </a:r>
            <a:r>
              <a:rPr lang="en-US" altLang="zh-CN" dirty="0"/>
              <a:t>SP </a:t>
            </a:r>
            <a:r>
              <a:rPr lang="zh-CN" altLang="en-US" dirty="0"/>
              <a:t>先自减</a:t>
            </a:r>
            <a:r>
              <a:rPr lang="en-US" altLang="zh-CN" dirty="0"/>
              <a:t>4</a:t>
            </a:r>
            <a:r>
              <a:rPr lang="zh-CN" altLang="en-US" dirty="0"/>
              <a:t>，再存入新的数值。</a:t>
            </a:r>
            <a:endParaRPr lang="en-US" altLang="zh-CN" dirty="0"/>
          </a:p>
          <a:p>
            <a:endParaRPr lang="en-US" altLang="zh-CN" dirty="0"/>
          </a:p>
          <a:p>
            <a:endParaRPr lang="en-US" altLang="zh-CN" dirty="0"/>
          </a:p>
          <a:p>
            <a:endParaRPr lang="en-US" altLang="zh-CN" dirty="0"/>
          </a:p>
          <a:p>
            <a:endParaRPr lang="en-US" altLang="zh-CN" dirty="0"/>
          </a:p>
          <a:p>
            <a:r>
              <a:rPr lang="en-US" altLang="zh-CN" dirty="0"/>
              <a:t>POP </a:t>
            </a:r>
            <a:r>
              <a:rPr lang="zh-CN" altLang="en-US" dirty="0"/>
              <a:t>操作刚好相反：先从</a:t>
            </a:r>
            <a:r>
              <a:rPr lang="en-US" altLang="zh-CN" dirty="0"/>
              <a:t>SP </a:t>
            </a:r>
            <a:r>
              <a:rPr lang="zh-CN" altLang="en-US" dirty="0"/>
              <a:t>指针处读出上一次被压入的值，再把</a:t>
            </a:r>
            <a:r>
              <a:rPr lang="en-US" altLang="zh-CN" dirty="0"/>
              <a:t>SP </a:t>
            </a:r>
            <a:r>
              <a:rPr lang="zh-CN" altLang="en-US" dirty="0"/>
              <a:t>指针自增</a:t>
            </a:r>
            <a:r>
              <a:rPr lang="en-US" altLang="zh-CN" dirty="0"/>
              <a:t>4</a:t>
            </a:r>
            <a:r>
              <a:rPr lang="zh-CN" altLang="en-US" dirty="0"/>
              <a:t>。</a:t>
            </a:r>
          </a:p>
        </p:txBody>
      </p:sp>
      <p:pic>
        <p:nvPicPr>
          <p:cNvPr id="4" name="图片 3">
            <a:extLst>
              <a:ext uri="{FF2B5EF4-FFF2-40B4-BE49-F238E27FC236}">
                <a16:creationId xmlns:a16="http://schemas.microsoft.com/office/drawing/2014/main" id="{E80E0639-62D8-47BA-B463-9626592B1DFA}"/>
              </a:ext>
            </a:extLst>
          </p:cNvPr>
          <p:cNvPicPr>
            <a:picLocks noChangeAspect="1"/>
          </p:cNvPicPr>
          <p:nvPr/>
        </p:nvPicPr>
        <p:blipFill>
          <a:blip r:embed="rId2"/>
          <a:stretch>
            <a:fillRect/>
          </a:stretch>
        </p:blipFill>
        <p:spPr>
          <a:xfrm>
            <a:off x="1268197" y="2966160"/>
            <a:ext cx="6429261" cy="1633651"/>
          </a:xfrm>
          <a:prstGeom prst="rect">
            <a:avLst/>
          </a:prstGeom>
        </p:spPr>
      </p:pic>
      <p:pic>
        <p:nvPicPr>
          <p:cNvPr id="5" name="图片 4">
            <a:extLst>
              <a:ext uri="{FF2B5EF4-FFF2-40B4-BE49-F238E27FC236}">
                <a16:creationId xmlns:a16="http://schemas.microsoft.com/office/drawing/2014/main" id="{4D26C3C3-27BC-4654-8F1E-95F3C44024D3}"/>
              </a:ext>
            </a:extLst>
          </p:cNvPr>
          <p:cNvPicPr>
            <a:picLocks noChangeAspect="1"/>
          </p:cNvPicPr>
          <p:nvPr/>
        </p:nvPicPr>
        <p:blipFill>
          <a:blip r:embed="rId3"/>
          <a:stretch>
            <a:fillRect/>
          </a:stretch>
        </p:blipFill>
        <p:spPr>
          <a:xfrm>
            <a:off x="1394321" y="4938869"/>
            <a:ext cx="6401075" cy="1425742"/>
          </a:xfrm>
          <a:prstGeom prst="rect">
            <a:avLst/>
          </a:prstGeom>
        </p:spPr>
      </p:pic>
    </p:spTree>
    <p:extLst>
      <p:ext uri="{BB962C8B-B14F-4D97-AF65-F5344CB8AC3E}">
        <p14:creationId xmlns:p14="http://schemas.microsoft.com/office/powerpoint/2010/main" val="365648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70C54DC0-67F1-4E3D-ADCA-75218498FC7F}"/>
              </a:ext>
            </a:extLst>
          </p:cNvPr>
          <p:cNvPicPr>
            <a:picLocks noChangeAspect="1"/>
          </p:cNvPicPr>
          <p:nvPr/>
        </p:nvPicPr>
        <p:blipFill>
          <a:blip r:embed="rId2"/>
          <a:stretch>
            <a:fillRect/>
          </a:stretch>
        </p:blipFill>
        <p:spPr>
          <a:xfrm>
            <a:off x="3281153" y="2475186"/>
            <a:ext cx="5575581" cy="177180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Cortex M3</a:t>
            </a:r>
            <a:endParaRPr lang="zh-CN" altLang="en-US" sz="3100">
              <a:solidFill>
                <a:srgbClr val="FFFFFF"/>
              </a:solidFill>
            </a:endParaRP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en-US" altLang="zh-CN" sz="1300" dirty="0">
              <a:solidFill>
                <a:srgbClr val="FFFFFF"/>
              </a:solidFill>
            </a:endParaRPr>
          </a:p>
          <a:p>
            <a:r>
              <a:rPr lang="en-US" altLang="zh-CN" sz="1300" dirty="0">
                <a:solidFill>
                  <a:srgbClr val="FFFFFF"/>
                </a:solidFill>
              </a:rPr>
              <a:t>CONTROL</a:t>
            </a:r>
            <a:r>
              <a:rPr lang="zh-CN" altLang="en-US" sz="1300" dirty="0">
                <a:solidFill>
                  <a:srgbClr val="FFFFFF"/>
                </a:solidFill>
              </a:rPr>
              <a:t>寄存器</a:t>
            </a:r>
          </a:p>
        </p:txBody>
      </p:sp>
    </p:spTree>
    <p:extLst>
      <p:ext uri="{BB962C8B-B14F-4D97-AF65-F5344CB8AC3E}">
        <p14:creationId xmlns:p14="http://schemas.microsoft.com/office/powerpoint/2010/main" val="2389021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zh-CN" altLang="en-US" dirty="0">
                <a:solidFill>
                  <a:srgbClr val="000000"/>
                </a:solidFill>
                <a:latin typeface="宋体" panose="02010600030101010101" pitchFamily="2" charset="-122"/>
                <a:ea typeface="宋体" panose="02010600030101010101" pitchFamily="2" charset="-122"/>
              </a:rPr>
              <a:t>在</a:t>
            </a:r>
            <a:r>
              <a:rPr lang="en-US" altLang="zh-CN" dirty="0">
                <a:solidFill>
                  <a:srgbClr val="000000"/>
                </a:solidFill>
                <a:latin typeface="Calibri" panose="020F0502020204030204" pitchFamily="34" charset="0"/>
                <a:ea typeface="宋体" panose="02010600030101010101" pitchFamily="2" charset="-122"/>
              </a:rPr>
              <a:t>Cortex‐M3 </a:t>
            </a:r>
            <a:r>
              <a:rPr lang="zh-CN" altLang="en-US" dirty="0">
                <a:solidFill>
                  <a:srgbClr val="000000"/>
                </a:solidFill>
                <a:latin typeface="宋体" panose="02010600030101010101" pitchFamily="2" charset="-122"/>
                <a:ea typeface="宋体" panose="02010600030101010101" pitchFamily="2" charset="-122"/>
              </a:rPr>
              <a:t>中，有专门的指令负责堆栈操作</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和</a:t>
            </a:r>
            <a:r>
              <a:rPr lang="en-US" altLang="zh-CN" dirty="0">
                <a:solidFill>
                  <a:srgbClr val="000000"/>
                </a:solidFill>
                <a:latin typeface="Calibri" panose="020F0502020204030204" pitchFamily="34" charset="0"/>
                <a:ea typeface="宋体" panose="02010600030101010101" pitchFamily="2" charset="-122"/>
              </a:rPr>
              <a:t>POP</a:t>
            </a:r>
            <a:r>
              <a:rPr lang="zh-CN" altLang="en-US" dirty="0">
                <a:solidFill>
                  <a:srgbClr val="000000"/>
                </a:solidFill>
                <a:latin typeface="宋体" panose="02010600030101010101" pitchFamily="2" charset="-122"/>
                <a:ea typeface="宋体" panose="02010600030101010101" pitchFamily="2" charset="-122"/>
              </a:rPr>
              <a:t>。汇编语法如下例所演示</a:t>
            </a:r>
          </a:p>
          <a:p>
            <a:pPr lvl="1"/>
            <a:r>
              <a:rPr lang="en-US" altLang="zh-CN" dirty="0">
                <a:solidFill>
                  <a:srgbClr val="0000FF"/>
                </a:solidFill>
                <a:latin typeface="Courier New" panose="02070309020205020404" pitchFamily="49" charset="0"/>
                <a:ea typeface="宋体" panose="02010600030101010101" pitchFamily="2" charset="-122"/>
              </a:rPr>
              <a:t>PUSH </a:t>
            </a:r>
            <a:r>
              <a:rPr lang="en-US" altLang="zh-CN" dirty="0">
                <a:solidFill>
                  <a:srgbClr val="000000"/>
                </a:solidFill>
                <a:latin typeface="Courier New" panose="02070309020205020404" pitchFamily="49" charset="0"/>
                <a:ea typeface="宋体" panose="02010600030101010101" pitchFamily="2" charset="-122"/>
              </a:rPr>
              <a:t>{</a:t>
            </a:r>
            <a:r>
              <a:rPr lang="en-US" altLang="zh-CN" dirty="0">
                <a:solidFill>
                  <a:srgbClr val="00B150"/>
                </a:solidFill>
                <a:latin typeface="Courier New" panose="02070309020205020404" pitchFamily="49" charset="0"/>
                <a:ea typeface="宋体" panose="02010600030101010101" pitchFamily="2" charset="-122"/>
              </a:rPr>
              <a:t>R0</a:t>
            </a:r>
            <a:r>
              <a:rPr lang="en-US" altLang="zh-CN" dirty="0">
                <a:solidFill>
                  <a:srgbClr val="000000"/>
                </a:solidFill>
                <a:latin typeface="Courier New" panose="02070309020205020404" pitchFamily="49" charset="0"/>
                <a:ea typeface="宋体" panose="02010600030101010101" pitchFamily="2" charset="-122"/>
              </a:rPr>
              <a:t>} </a:t>
            </a:r>
            <a:r>
              <a:rPr lang="en-US" altLang="zh-CN" dirty="0">
                <a:solidFill>
                  <a:srgbClr val="B3A37A"/>
                </a:solidFill>
                <a:latin typeface="Courier New" panose="02070309020205020404" pitchFamily="49" charset="0"/>
                <a:ea typeface="宋体" panose="02010600030101010101" pitchFamily="2" charset="-122"/>
              </a:rPr>
              <a:t>; *(--R13)=R0</a:t>
            </a:r>
            <a:r>
              <a:rPr lang="zh-CN" altLang="en-US" dirty="0">
                <a:solidFill>
                  <a:srgbClr val="B3A37A"/>
                </a:solidFill>
                <a:latin typeface="宋体" panose="02010600030101010101" pitchFamily="2" charset="-122"/>
                <a:ea typeface="宋体" panose="02010600030101010101" pitchFamily="2" charset="-122"/>
              </a:rPr>
              <a:t>。</a:t>
            </a:r>
            <a:r>
              <a:rPr lang="en-US" altLang="zh-CN" dirty="0">
                <a:solidFill>
                  <a:srgbClr val="B3A37A"/>
                </a:solidFill>
                <a:latin typeface="Courier New" panose="02070309020205020404" pitchFamily="49" charset="0"/>
                <a:ea typeface="宋体" panose="02010600030101010101" pitchFamily="2" charset="-122"/>
              </a:rPr>
              <a:t>R13 </a:t>
            </a:r>
            <a:r>
              <a:rPr lang="zh-CN" altLang="en-US" dirty="0">
                <a:solidFill>
                  <a:srgbClr val="B3A37A"/>
                </a:solidFill>
                <a:latin typeface="宋体" panose="02010600030101010101" pitchFamily="2" charset="-122"/>
                <a:ea typeface="宋体" panose="02010600030101010101" pitchFamily="2" charset="-122"/>
              </a:rPr>
              <a:t>是</a:t>
            </a:r>
            <a:r>
              <a:rPr lang="en-US" altLang="zh-CN" dirty="0">
                <a:solidFill>
                  <a:srgbClr val="B3A37A"/>
                </a:solidFill>
                <a:latin typeface="Courier New" panose="02070309020205020404" pitchFamily="49" charset="0"/>
                <a:ea typeface="宋体" panose="02010600030101010101" pitchFamily="2" charset="-122"/>
              </a:rPr>
              <a:t>long*</a:t>
            </a:r>
            <a:r>
              <a:rPr lang="zh-CN" altLang="en-US" dirty="0">
                <a:solidFill>
                  <a:srgbClr val="B3A37A"/>
                </a:solidFill>
                <a:latin typeface="宋体" panose="02010600030101010101" pitchFamily="2" charset="-122"/>
                <a:ea typeface="宋体" panose="02010600030101010101" pitchFamily="2" charset="-122"/>
              </a:rPr>
              <a:t>的指针</a:t>
            </a:r>
          </a:p>
          <a:p>
            <a:pPr lvl="1"/>
            <a:r>
              <a:rPr lang="en-US" altLang="zh-CN" dirty="0">
                <a:solidFill>
                  <a:srgbClr val="0000FF"/>
                </a:solidFill>
                <a:latin typeface="Courier New" panose="02070309020205020404" pitchFamily="49" charset="0"/>
                <a:ea typeface="宋体" panose="02010600030101010101" pitchFamily="2" charset="-122"/>
              </a:rPr>
              <a:t>POP </a:t>
            </a:r>
            <a:r>
              <a:rPr lang="en-US" altLang="zh-CN" dirty="0">
                <a:solidFill>
                  <a:srgbClr val="000000"/>
                </a:solidFill>
                <a:latin typeface="Courier New" panose="02070309020205020404" pitchFamily="49" charset="0"/>
                <a:ea typeface="宋体" panose="02010600030101010101" pitchFamily="2" charset="-122"/>
              </a:rPr>
              <a:t>{</a:t>
            </a:r>
            <a:r>
              <a:rPr lang="en-US" altLang="zh-CN" dirty="0">
                <a:solidFill>
                  <a:srgbClr val="00B150"/>
                </a:solidFill>
                <a:latin typeface="Courier New" panose="02070309020205020404" pitchFamily="49" charset="0"/>
                <a:ea typeface="宋体" panose="02010600030101010101" pitchFamily="2" charset="-122"/>
              </a:rPr>
              <a:t>R0</a:t>
            </a:r>
            <a:r>
              <a:rPr lang="en-US" altLang="zh-CN" dirty="0">
                <a:solidFill>
                  <a:srgbClr val="000000"/>
                </a:solidFill>
                <a:latin typeface="Courier New" panose="02070309020205020404" pitchFamily="49" charset="0"/>
                <a:ea typeface="宋体" panose="02010600030101010101" pitchFamily="2" charset="-122"/>
              </a:rPr>
              <a:t>} </a:t>
            </a:r>
            <a:r>
              <a:rPr lang="en-US" altLang="zh-CN" dirty="0">
                <a:solidFill>
                  <a:srgbClr val="B3A37A"/>
                </a:solidFill>
                <a:latin typeface="Courier New" panose="02070309020205020404" pitchFamily="49" charset="0"/>
                <a:ea typeface="宋体" panose="02010600030101010101" pitchFamily="2" charset="-122"/>
              </a:rPr>
              <a:t>; R0= *R13++</a:t>
            </a:r>
          </a:p>
          <a:p>
            <a:r>
              <a:rPr lang="en-US" altLang="zh-CN" dirty="0">
                <a:solidFill>
                  <a:srgbClr val="000000"/>
                </a:solidFill>
                <a:latin typeface="Calibri" panose="020F0502020204030204" pitchFamily="34" charset="0"/>
                <a:ea typeface="宋体" panose="02010600030101010101" pitchFamily="2" charset="-122"/>
              </a:rPr>
              <a:t>Cortex‐M3 </a:t>
            </a:r>
            <a:r>
              <a:rPr lang="zh-CN" altLang="en-US" dirty="0">
                <a:solidFill>
                  <a:srgbClr val="000000"/>
                </a:solidFill>
                <a:latin typeface="宋体" panose="02010600030101010101" pitchFamily="2" charset="-122"/>
                <a:ea typeface="宋体" panose="02010600030101010101" pitchFamily="2" charset="-122"/>
              </a:rPr>
              <a:t>中的堆栈以这种方式来使用的，就是所谓的“向下生长的满栈” 。因此，在</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新数据时，堆栈指针先减一个单元。通常在进入一个子程序后，第一件事就是把寄存器的值先</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入堆栈中，在子程序退出前再</a:t>
            </a:r>
            <a:r>
              <a:rPr lang="en-US" altLang="zh-CN" dirty="0">
                <a:solidFill>
                  <a:srgbClr val="000000"/>
                </a:solidFill>
                <a:latin typeface="Calibri" panose="020F0502020204030204" pitchFamily="34" charset="0"/>
                <a:ea typeface="宋体" panose="02010600030101010101" pitchFamily="2" charset="-122"/>
              </a:rPr>
              <a:t>POP </a:t>
            </a:r>
            <a:r>
              <a:rPr lang="zh-CN" altLang="en-US" dirty="0">
                <a:solidFill>
                  <a:srgbClr val="000000"/>
                </a:solidFill>
                <a:latin typeface="宋体" panose="02010600030101010101" pitchFamily="2" charset="-122"/>
                <a:ea typeface="宋体" panose="02010600030101010101" pitchFamily="2" charset="-122"/>
              </a:rPr>
              <a:t>曾经</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的那些寄存器。</a:t>
            </a:r>
            <a:endParaRPr lang="en-US" altLang="zh-CN" dirty="0">
              <a:solidFill>
                <a:srgbClr val="000000"/>
              </a:solidFill>
              <a:latin typeface="宋体" panose="02010600030101010101" pitchFamily="2" charset="-122"/>
              <a:ea typeface="宋体" panose="02010600030101010101" pitchFamily="2" charset="-122"/>
            </a:endParaRPr>
          </a:p>
          <a:p>
            <a:r>
              <a:rPr lang="zh-CN" altLang="en-US" dirty="0">
                <a:solidFill>
                  <a:srgbClr val="000000"/>
                </a:solidFill>
                <a:latin typeface="宋体" panose="02010600030101010101" pitchFamily="2" charset="-122"/>
                <a:ea typeface="宋体" panose="02010600030101010101" pitchFamily="2" charset="-122"/>
              </a:rPr>
              <a:t>另外，</a:t>
            </a:r>
            <a:r>
              <a:rPr lang="en-US" altLang="zh-CN" dirty="0">
                <a:solidFill>
                  <a:srgbClr val="000000"/>
                </a:solidFill>
                <a:latin typeface="Calibri" panose="020F0502020204030204" pitchFamily="34" charset="0"/>
                <a:ea typeface="宋体" panose="02010600030101010101" pitchFamily="2" charset="-122"/>
              </a:rPr>
              <a:t>PUSH </a:t>
            </a:r>
            <a:r>
              <a:rPr lang="zh-CN" altLang="en-US" dirty="0">
                <a:solidFill>
                  <a:srgbClr val="000000"/>
                </a:solidFill>
                <a:latin typeface="宋体" panose="02010600030101010101" pitchFamily="2" charset="-122"/>
                <a:ea typeface="宋体" panose="02010600030101010101" pitchFamily="2" charset="-122"/>
              </a:rPr>
              <a:t>和</a:t>
            </a:r>
            <a:r>
              <a:rPr lang="en-US" altLang="zh-CN" dirty="0">
                <a:solidFill>
                  <a:srgbClr val="000000"/>
                </a:solidFill>
                <a:latin typeface="Calibri" panose="020F0502020204030204" pitchFamily="34" charset="0"/>
                <a:ea typeface="宋体" panose="02010600030101010101" pitchFamily="2" charset="-122"/>
              </a:rPr>
              <a:t>POP </a:t>
            </a:r>
            <a:r>
              <a:rPr lang="zh-CN" altLang="en-US" dirty="0">
                <a:solidFill>
                  <a:srgbClr val="000000"/>
                </a:solidFill>
                <a:latin typeface="宋体" panose="02010600030101010101" pitchFamily="2" charset="-122"/>
                <a:ea typeface="宋体" panose="02010600030101010101" pitchFamily="2" charset="-122"/>
              </a:rPr>
              <a:t>还能一次操作多个寄存器：</a:t>
            </a:r>
          </a:p>
          <a:p>
            <a:r>
              <a:rPr lang="en-US" altLang="zh-CN" dirty="0">
                <a:solidFill>
                  <a:srgbClr val="000000"/>
                </a:solidFill>
                <a:latin typeface="Courier New" panose="02070309020205020404" pitchFamily="49" charset="0"/>
                <a:ea typeface="宋体" panose="02010600030101010101" pitchFamily="2" charset="-122"/>
              </a:rPr>
              <a:t>subroutine_1</a:t>
            </a:r>
          </a:p>
          <a:p>
            <a:pPr lvl="1"/>
            <a:r>
              <a:rPr lang="pt-BR" altLang="zh-CN" dirty="0">
                <a:solidFill>
                  <a:srgbClr val="000000"/>
                </a:solidFill>
                <a:latin typeface="Courier New" panose="02070309020205020404" pitchFamily="49" charset="0"/>
                <a:ea typeface="宋体" panose="02010600030101010101" pitchFamily="2" charset="-122"/>
              </a:rPr>
              <a:t>PUSH {R0-R7, R12, R14} ; </a:t>
            </a:r>
            <a:r>
              <a:rPr lang="zh-CN" altLang="pt-BR" dirty="0">
                <a:solidFill>
                  <a:srgbClr val="000000"/>
                </a:solidFill>
                <a:latin typeface="宋体" panose="02010600030101010101" pitchFamily="2" charset="-122"/>
                <a:ea typeface="宋体" panose="02010600030101010101" pitchFamily="2" charset="-122"/>
              </a:rPr>
              <a:t>保存寄存器列表</a:t>
            </a:r>
          </a:p>
          <a:p>
            <a:pPr lvl="1"/>
            <a:r>
              <a:rPr lang="en-US" altLang="zh-CN" dirty="0">
                <a:solidFill>
                  <a:srgbClr val="000000"/>
                </a:solidFill>
                <a:latin typeface="Courier New" panose="02070309020205020404" pitchFamily="49" charset="0"/>
                <a:ea typeface="宋体" panose="02010600030101010101" pitchFamily="2" charset="-122"/>
              </a:rPr>
              <a:t>… ; </a:t>
            </a:r>
            <a:r>
              <a:rPr lang="zh-CN" altLang="en-US" dirty="0">
                <a:solidFill>
                  <a:srgbClr val="000000"/>
                </a:solidFill>
                <a:latin typeface="宋体" panose="02010600030101010101" pitchFamily="2" charset="-122"/>
                <a:ea typeface="宋体" panose="02010600030101010101" pitchFamily="2" charset="-122"/>
              </a:rPr>
              <a:t>执行处理</a:t>
            </a:r>
          </a:p>
          <a:p>
            <a:pPr lvl="1"/>
            <a:r>
              <a:rPr lang="pt-BR" altLang="zh-CN" dirty="0">
                <a:solidFill>
                  <a:srgbClr val="000000"/>
                </a:solidFill>
                <a:latin typeface="Courier New" panose="02070309020205020404" pitchFamily="49" charset="0"/>
                <a:ea typeface="宋体" panose="02010600030101010101" pitchFamily="2" charset="-122"/>
              </a:rPr>
              <a:t>POP {R0-R7, R12, R14} ; </a:t>
            </a:r>
            <a:r>
              <a:rPr lang="zh-CN" altLang="pt-BR" dirty="0">
                <a:solidFill>
                  <a:srgbClr val="000000"/>
                </a:solidFill>
                <a:latin typeface="宋体" panose="02010600030101010101" pitchFamily="2" charset="-122"/>
                <a:ea typeface="宋体" panose="02010600030101010101" pitchFamily="2" charset="-122"/>
              </a:rPr>
              <a:t>恢复寄存器列表</a:t>
            </a:r>
          </a:p>
          <a:p>
            <a:pPr lvl="1"/>
            <a:r>
              <a:rPr lang="en-US" altLang="zh-CN" dirty="0">
                <a:solidFill>
                  <a:srgbClr val="000000"/>
                </a:solidFill>
                <a:latin typeface="Courier New" panose="02070309020205020404" pitchFamily="49" charset="0"/>
                <a:ea typeface="宋体" panose="02010600030101010101" pitchFamily="2" charset="-122"/>
              </a:rPr>
              <a:t>BX R14 ; </a:t>
            </a:r>
            <a:r>
              <a:rPr lang="zh-CN" altLang="en-US" dirty="0">
                <a:solidFill>
                  <a:srgbClr val="000000"/>
                </a:solidFill>
                <a:latin typeface="宋体" panose="02010600030101010101" pitchFamily="2" charset="-122"/>
                <a:ea typeface="宋体" panose="02010600030101010101" pitchFamily="2" charset="-122"/>
              </a:rPr>
              <a:t>返回到主调函数</a:t>
            </a:r>
            <a:endParaRPr lang="zh-CN" altLang="en-US" dirty="0"/>
          </a:p>
        </p:txBody>
      </p:sp>
    </p:spTree>
    <p:extLst>
      <p:ext uri="{BB962C8B-B14F-4D97-AF65-F5344CB8AC3E}">
        <p14:creationId xmlns:p14="http://schemas.microsoft.com/office/powerpoint/2010/main" val="965003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pPr marL="0" indent="0">
              <a:buNone/>
            </a:pPr>
            <a:r>
              <a:rPr lang="zh-CN" altLang="en-US" dirty="0">
                <a:latin typeface="宋体" panose="02010600030101010101" pitchFamily="2" charset="-122"/>
                <a:ea typeface="宋体" panose="02010600030101010101" pitchFamily="2" charset="-122"/>
              </a:rPr>
              <a:t>在程序中为了突出重点，可以使用</a:t>
            </a:r>
            <a:r>
              <a:rPr lang="en-US" altLang="zh-CN" dirty="0">
                <a:latin typeface="Calibri" panose="020F0502020204030204" pitchFamily="34" charset="0"/>
                <a:ea typeface="宋体" panose="02010600030101010101" pitchFamily="2" charset="-122"/>
              </a:rPr>
              <a:t>SP </a:t>
            </a:r>
            <a:r>
              <a:rPr lang="zh-CN" altLang="en-US" dirty="0">
                <a:latin typeface="宋体" panose="02010600030101010101" pitchFamily="2" charset="-122"/>
                <a:ea typeface="宋体" panose="02010600030101010101" pitchFamily="2" charset="-122"/>
              </a:rPr>
              <a:t>表示</a:t>
            </a:r>
            <a:r>
              <a:rPr lang="en-US" altLang="zh-CN" dirty="0">
                <a:latin typeface="Calibri" panose="020F0502020204030204" pitchFamily="34" charset="0"/>
                <a:ea typeface="宋体" panose="02010600030101010101" pitchFamily="2" charset="-122"/>
              </a:rPr>
              <a:t>R13</a:t>
            </a:r>
            <a:r>
              <a:rPr lang="zh-CN" altLang="en-US" dirty="0">
                <a:latin typeface="宋体" panose="02010600030101010101" pitchFamily="2" charset="-122"/>
                <a:ea typeface="宋体" panose="02010600030101010101" pitchFamily="2" charset="-122"/>
              </a:rPr>
              <a:t>。在程序代码中，</a:t>
            </a:r>
            <a:r>
              <a:rPr lang="en-US" altLang="zh-CN" dirty="0">
                <a:latin typeface="Calibri" panose="020F0502020204030204" pitchFamily="34" charset="0"/>
                <a:ea typeface="宋体" panose="02010600030101010101" pitchFamily="2" charset="-122"/>
              </a:rPr>
              <a:t>both MSP </a:t>
            </a:r>
            <a:r>
              <a:rPr lang="zh-CN" altLang="en-US" dirty="0">
                <a:latin typeface="宋体" panose="02010600030101010101" pitchFamily="2" charset="-122"/>
                <a:ea typeface="宋体" panose="02010600030101010101" pitchFamily="2" charset="-122"/>
              </a:rPr>
              <a:t>和</a:t>
            </a:r>
            <a:r>
              <a:rPr lang="en-US" altLang="zh-CN" dirty="0">
                <a:latin typeface="Calibri" panose="020F0502020204030204" pitchFamily="34" charset="0"/>
                <a:ea typeface="宋体" panose="02010600030101010101" pitchFamily="2" charset="-122"/>
              </a:rPr>
              <a:t>PSP </a:t>
            </a:r>
            <a:r>
              <a:rPr lang="zh-CN" altLang="en-US" dirty="0">
                <a:latin typeface="宋体" panose="02010600030101010101" pitchFamily="2" charset="-122"/>
                <a:ea typeface="宋体" panose="02010600030101010101" pitchFamily="2" charset="-122"/>
              </a:rPr>
              <a:t>都被称为</a:t>
            </a:r>
            <a:r>
              <a:rPr lang="en-US" altLang="zh-CN" dirty="0">
                <a:latin typeface="Calibri" panose="020F0502020204030204" pitchFamily="34" charset="0"/>
                <a:ea typeface="宋体" panose="02010600030101010101" pitchFamily="2" charset="-122"/>
              </a:rPr>
              <a:t>R13/SP</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也可以通过</a:t>
            </a:r>
            <a:r>
              <a:rPr lang="en-US" altLang="zh-CN" dirty="0">
                <a:latin typeface="Calibri" panose="020F0502020204030204" pitchFamily="34" charset="0"/>
                <a:ea typeface="宋体" panose="02010600030101010101" pitchFamily="2" charset="-122"/>
              </a:rPr>
              <a:t>MRS/MSR </a:t>
            </a:r>
            <a:r>
              <a:rPr lang="zh-CN" altLang="en-US" dirty="0">
                <a:latin typeface="宋体" panose="02010600030101010101" pitchFamily="2" charset="-122"/>
                <a:ea typeface="宋体" panose="02010600030101010101" pitchFamily="2" charset="-122"/>
              </a:rPr>
              <a:t>指令来指名道姓地访问具体的堆栈指针。</a:t>
            </a:r>
          </a:p>
          <a:p>
            <a:pPr lvl="1"/>
            <a:r>
              <a:rPr lang="en-US" altLang="zh-CN" dirty="0">
                <a:latin typeface="Calibri" panose="020F0502020204030204" pitchFamily="34" charset="0"/>
                <a:ea typeface="宋体" panose="02010600030101010101" pitchFamily="2" charset="-122"/>
              </a:rPr>
              <a:t>MSP</a:t>
            </a:r>
            <a:r>
              <a:rPr lang="zh-CN" altLang="en-US" dirty="0">
                <a:latin typeface="宋体" panose="02010600030101010101" pitchFamily="2" charset="-122"/>
                <a:ea typeface="宋体" panose="02010600030101010101" pitchFamily="2" charset="-122"/>
              </a:rPr>
              <a:t>，亦写作</a:t>
            </a:r>
            <a:r>
              <a:rPr lang="en-US" altLang="zh-CN" dirty="0" err="1">
                <a:latin typeface="Calibri" panose="020F0502020204030204" pitchFamily="34" charset="0"/>
                <a:ea typeface="宋体" panose="02010600030101010101" pitchFamily="2" charset="-122"/>
              </a:rPr>
              <a:t>SP_main</a:t>
            </a:r>
            <a:r>
              <a:rPr lang="zh-CN" altLang="en-US" dirty="0">
                <a:latin typeface="宋体" panose="02010600030101010101" pitchFamily="2" charset="-122"/>
                <a:ea typeface="宋体" panose="02010600030101010101" pitchFamily="2" charset="-122"/>
              </a:rPr>
              <a:t>，这是复位后缺省使用堆栈指针，服务于操作系统内核和异常服务例程；</a:t>
            </a:r>
            <a:endParaRPr lang="en-US" altLang="zh-CN" dirty="0">
              <a:latin typeface="宋体" panose="02010600030101010101" pitchFamily="2" charset="-122"/>
              <a:ea typeface="宋体" panose="02010600030101010101" pitchFamily="2" charset="-122"/>
            </a:endParaRPr>
          </a:p>
          <a:p>
            <a:pPr lvl="1"/>
            <a:r>
              <a:rPr lang="en-US" altLang="zh-CN" dirty="0">
                <a:latin typeface="Calibri" panose="020F0502020204030204" pitchFamily="34" charset="0"/>
                <a:ea typeface="宋体" panose="02010600030101010101" pitchFamily="2" charset="-122"/>
              </a:rPr>
              <a:t>PSP</a:t>
            </a:r>
            <a:r>
              <a:rPr lang="zh-CN" altLang="en-US" dirty="0">
                <a:latin typeface="宋体" panose="02010600030101010101" pitchFamily="2" charset="-122"/>
                <a:ea typeface="宋体" panose="02010600030101010101" pitchFamily="2" charset="-122"/>
              </a:rPr>
              <a:t>，亦写作</a:t>
            </a:r>
            <a:r>
              <a:rPr lang="en-US" altLang="zh-CN" dirty="0" err="1">
                <a:latin typeface="Calibri" panose="020F0502020204030204" pitchFamily="34" charset="0"/>
                <a:ea typeface="宋体" panose="02010600030101010101" pitchFamily="2" charset="-122"/>
              </a:rPr>
              <a:t>SP_process</a:t>
            </a:r>
            <a:r>
              <a:rPr lang="zh-CN" altLang="en-US" dirty="0">
                <a:latin typeface="宋体" panose="02010600030101010101" pitchFamily="2" charset="-122"/>
                <a:ea typeface="宋体" panose="02010600030101010101" pitchFamily="2" charset="-122"/>
              </a:rPr>
              <a:t>，典型地用于普通的用户线程中。</a:t>
            </a:r>
          </a:p>
          <a:p>
            <a:pPr marL="0" indent="0">
              <a:buNone/>
            </a:pPr>
            <a:r>
              <a:rPr lang="zh-CN" altLang="en-US" dirty="0">
                <a:latin typeface="宋体" panose="02010600030101010101" pitchFamily="2" charset="-122"/>
                <a:ea typeface="宋体" panose="02010600030101010101" pitchFamily="2" charset="-122"/>
              </a:rPr>
              <a:t>寄存器的</a:t>
            </a:r>
            <a:r>
              <a:rPr lang="en-US" altLang="zh-CN" dirty="0">
                <a:latin typeface="Calibri" panose="020F0502020204030204" pitchFamily="34" charset="0"/>
                <a:ea typeface="宋体" panose="02010600030101010101" pitchFamily="2" charset="-122"/>
              </a:rPr>
              <a:t>PUSH </a:t>
            </a:r>
            <a:r>
              <a:rPr lang="zh-CN" altLang="en-US" dirty="0">
                <a:latin typeface="宋体" panose="02010600030101010101" pitchFamily="2" charset="-122"/>
                <a:ea typeface="宋体" panose="02010600030101010101" pitchFamily="2" charset="-122"/>
              </a:rPr>
              <a:t>和</a:t>
            </a:r>
            <a:r>
              <a:rPr lang="en-US" altLang="zh-CN" dirty="0">
                <a:latin typeface="Calibri" panose="020F0502020204030204" pitchFamily="34" charset="0"/>
                <a:ea typeface="宋体" panose="02010600030101010101" pitchFamily="2" charset="-122"/>
              </a:rPr>
              <a:t>POP </a:t>
            </a:r>
            <a:r>
              <a:rPr lang="zh-CN" altLang="en-US" dirty="0">
                <a:latin typeface="宋体" panose="02010600030101010101" pitchFamily="2" charset="-122"/>
                <a:ea typeface="宋体" panose="02010600030101010101" pitchFamily="2" charset="-122"/>
              </a:rPr>
              <a:t>操作永远都是</a:t>
            </a:r>
            <a:r>
              <a:rPr lang="en-US" altLang="zh-CN" dirty="0">
                <a:latin typeface="Calibri" panose="020F0502020204030204" pitchFamily="34" charset="0"/>
                <a:ea typeface="宋体" panose="02010600030101010101" pitchFamily="2" charset="-122"/>
              </a:rPr>
              <a:t>4 </a:t>
            </a:r>
            <a:r>
              <a:rPr lang="zh-CN" altLang="en-US" dirty="0">
                <a:latin typeface="宋体" panose="02010600030101010101" pitchFamily="2" charset="-122"/>
                <a:ea typeface="宋体" panose="02010600030101010101" pitchFamily="2" charset="-122"/>
              </a:rPr>
              <a:t>字节对齐的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也就是说他们的地址必须是</a:t>
            </a:r>
            <a:r>
              <a:rPr lang="en-US" altLang="zh-CN" dirty="0">
                <a:latin typeface="Calibri" panose="020F0502020204030204" pitchFamily="34" charset="0"/>
                <a:ea typeface="宋体" panose="02010600030101010101" pitchFamily="2" charset="-122"/>
              </a:rPr>
              <a:t>0x4,0x8,0xc,</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。这样一来，</a:t>
            </a:r>
            <a:r>
              <a:rPr lang="en-US" altLang="zh-CN" dirty="0">
                <a:latin typeface="Calibri" panose="020F0502020204030204" pitchFamily="34" charset="0"/>
                <a:ea typeface="宋体" panose="02010600030101010101" pitchFamily="2" charset="-122"/>
              </a:rPr>
              <a:t>R13 </a:t>
            </a:r>
            <a:r>
              <a:rPr lang="zh-CN" altLang="en-US" dirty="0">
                <a:latin typeface="宋体" panose="02010600030101010101" pitchFamily="2" charset="-122"/>
                <a:ea typeface="宋体" panose="02010600030101010101" pitchFamily="2" charset="-122"/>
              </a:rPr>
              <a:t>的最低两位被硬线连接到</a:t>
            </a:r>
            <a:r>
              <a:rPr lang="en-US" altLang="zh-CN" dirty="0">
                <a:latin typeface="Calibri" panose="020F0502020204030204" pitchFamily="34" charset="0"/>
                <a:ea typeface="宋体" panose="02010600030101010101" pitchFamily="2" charset="-122"/>
              </a:rPr>
              <a:t>0</a:t>
            </a:r>
            <a:r>
              <a:rPr lang="zh-CN" altLang="en-US"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并且总是读出</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a:t>
            </a:r>
            <a:r>
              <a:rPr lang="en-US" altLang="zh-CN" dirty="0">
                <a:latin typeface="Calibri" panose="020F0502020204030204" pitchFamily="34" charset="0"/>
                <a:ea typeface="宋体" panose="02010600030101010101" pitchFamily="2" charset="-122"/>
              </a:rPr>
              <a:t>Read As Zero</a:t>
            </a:r>
            <a:r>
              <a:rPr lang="zh-CN" altLang="en-US" dirty="0">
                <a:latin typeface="宋体" panose="02010600030101010101" pitchFamily="2" charset="-122"/>
                <a:ea typeface="宋体" panose="02010600030101010101" pitchFamily="2" charset="-122"/>
              </a:rPr>
              <a:t>）。</a:t>
            </a:r>
            <a:endParaRPr lang="zh-CN" altLang="en-US" dirty="0"/>
          </a:p>
        </p:txBody>
      </p:sp>
    </p:spTree>
    <p:extLst>
      <p:ext uri="{BB962C8B-B14F-4D97-AF65-F5344CB8AC3E}">
        <p14:creationId xmlns:p14="http://schemas.microsoft.com/office/powerpoint/2010/main" val="2884989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dirty="0">
                <a:latin typeface="微软雅黑" panose="020B0503020204020204" pitchFamily="34" charset="-122"/>
                <a:ea typeface="微软雅黑" panose="020B0503020204020204" pitchFamily="34" charset="-122"/>
              </a:rPr>
              <a:t>连接寄存器 </a:t>
            </a:r>
            <a:r>
              <a:rPr lang="en-US" altLang="zh-CN" dirty="0">
                <a:latin typeface="微软雅黑" panose="020B0503020204020204" pitchFamily="34" charset="-122"/>
                <a:ea typeface="微软雅黑" panose="020B0503020204020204" pitchFamily="34" charset="-122"/>
              </a:rPr>
              <a:t>R14</a:t>
            </a:r>
          </a:p>
          <a:p>
            <a:pPr marR="2160" algn="just"/>
            <a:r>
              <a:rPr lang="en-US" altLang="zh-CN" dirty="0">
                <a:latin typeface="Calibri" panose="020F0502020204030204" pitchFamily="34" charset="0"/>
                <a:ea typeface="宋体" panose="02010600030101010101" pitchFamily="2" charset="-122"/>
              </a:rPr>
              <a:t>R14</a:t>
            </a:r>
            <a:r>
              <a:rPr lang="zh-CN" altLang="en-US" dirty="0">
                <a:latin typeface="宋体" panose="02010600030101010101" pitchFamily="2" charset="-122"/>
                <a:ea typeface="宋体" panose="02010600030101010101" pitchFamily="2" charset="-122"/>
              </a:rPr>
              <a:t>是连接寄存器（</a:t>
            </a:r>
            <a:r>
              <a:rPr lang="en-US" altLang="zh-CN" dirty="0">
                <a:latin typeface="Calibri" panose="020F0502020204030204" pitchFamily="34" charset="0"/>
                <a:ea typeface="宋体" panose="02010600030101010101" pitchFamily="2" charset="-122"/>
              </a:rPr>
              <a:t>LR</a:t>
            </a:r>
            <a:r>
              <a:rPr lang="zh-CN" altLang="en-US" dirty="0">
                <a:latin typeface="宋体" panose="02010600030101010101" pitchFamily="2" charset="-122"/>
                <a:ea typeface="宋体" panose="02010600030101010101" pitchFamily="2" charset="-122"/>
              </a:rPr>
              <a:t>）。</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用于在调用子程序时存储返回地址。当使用 </a:t>
            </a:r>
            <a:r>
              <a:rPr lang="en-US" altLang="zh-CN" dirty="0">
                <a:latin typeface="Calibri" panose="020F0502020204030204" pitchFamily="34" charset="0"/>
                <a:ea typeface="宋体" panose="02010600030101010101" pitchFamily="2" charset="-122"/>
              </a:rPr>
              <a:t>BL(</a:t>
            </a:r>
            <a:r>
              <a:rPr lang="zh-CN" altLang="en-US" dirty="0">
                <a:latin typeface="宋体" panose="02010600030101010101" pitchFamily="2" charset="-122"/>
                <a:ea typeface="宋体" panose="02010600030101010101" pitchFamily="2" charset="-122"/>
              </a:rPr>
              <a:t>分支并连接，</a:t>
            </a:r>
            <a:r>
              <a:rPr lang="en-US" altLang="zh-CN" dirty="0">
                <a:latin typeface="Calibri" panose="020F0502020204030204" pitchFamily="34" charset="0"/>
                <a:ea typeface="宋体" panose="02010600030101010101" pitchFamily="2" charset="-122"/>
              </a:rPr>
              <a:t>Branch and Link)</a:t>
            </a:r>
            <a:r>
              <a:rPr lang="zh-CN" altLang="en-US" dirty="0">
                <a:latin typeface="宋体" panose="02010600030101010101" pitchFamily="2" charset="-122"/>
                <a:ea typeface="宋体" panose="02010600030101010101" pitchFamily="2" charset="-122"/>
              </a:rPr>
              <a:t>指令时，硬件自动填充 </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的值。</a:t>
            </a:r>
          </a:p>
          <a:p>
            <a:endParaRPr lang="zh-CN" altLang="en-US" dirty="0">
              <a:latin typeface="宋体" panose="02010600030101010101" pitchFamily="2" charset="-122"/>
              <a:ea typeface="宋体" panose="02010600030101010101" pitchFamily="2" charset="-122"/>
            </a:endParaRPr>
          </a:p>
          <a:p>
            <a:pPr lvl="1"/>
            <a:r>
              <a:rPr lang="en-US" altLang="zh-CN" dirty="0">
                <a:latin typeface="Courier New" panose="02070309020205020404" pitchFamily="49" charset="0"/>
                <a:ea typeface="宋体" panose="02010600030101010101" pitchFamily="2" charset="-122"/>
              </a:rPr>
              <a:t>main      ;</a:t>
            </a:r>
            <a:r>
              <a:rPr lang="zh-CN" altLang="en-US" dirty="0">
                <a:latin typeface="宋体" panose="02010600030101010101" pitchFamily="2" charset="-122"/>
                <a:ea typeface="宋体" panose="02010600030101010101" pitchFamily="2" charset="-122"/>
              </a:rPr>
              <a:t>主程序</a:t>
            </a:r>
          </a:p>
          <a:p>
            <a:pPr lvl="2"/>
            <a:r>
              <a:rPr lang="en-US" altLang="zh-CN" dirty="0">
                <a:latin typeface="Courier New" panose="02070309020205020404" pitchFamily="49" charset="0"/>
                <a:ea typeface="宋体" panose="02010600030101010101" pitchFamily="2" charset="-122"/>
              </a:rPr>
              <a:t>…</a:t>
            </a:r>
          </a:p>
          <a:p>
            <a:pPr lvl="3"/>
            <a:r>
              <a:rPr lang="en-US" altLang="zh-CN" dirty="0">
                <a:latin typeface="Courier New" panose="02070309020205020404" pitchFamily="49" charset="0"/>
                <a:ea typeface="宋体" panose="02010600030101010101" pitchFamily="2" charset="-122"/>
              </a:rPr>
              <a:t>BL function1    ; </a:t>
            </a:r>
            <a:r>
              <a:rPr lang="zh-CN" altLang="en-US" dirty="0">
                <a:latin typeface="宋体" panose="02010600030101010101" pitchFamily="2" charset="-122"/>
                <a:ea typeface="宋体" panose="02010600030101010101" pitchFamily="2" charset="-122"/>
              </a:rPr>
              <a:t>使用“分支并连接”指令呼叫 </a:t>
            </a:r>
            <a:r>
              <a:rPr lang="en-US" altLang="zh-CN" dirty="0">
                <a:latin typeface="Courier New" panose="02070309020205020404" pitchFamily="49" charset="0"/>
                <a:ea typeface="宋体" panose="02010600030101010101" pitchFamily="2" charset="-122"/>
              </a:rPr>
              <a:t>function1</a:t>
            </a:r>
          </a:p>
          <a:p>
            <a:pPr lvl="4"/>
            <a:r>
              <a:rPr lang="en-US" altLang="zh-CN" dirty="0">
                <a:latin typeface="Courier New" panose="02070309020205020404" pitchFamily="49" charset="0"/>
                <a:ea typeface="宋体" panose="02010600030101010101" pitchFamily="2" charset="-122"/>
              </a:rPr>
              <a:t>; PC= function1</a:t>
            </a:r>
            <a:r>
              <a:rPr lang="zh-CN" altLang="en-US" dirty="0">
                <a:latin typeface="宋体" panose="02010600030101010101" pitchFamily="2" charset="-122"/>
                <a:ea typeface="宋体" panose="02010600030101010101" pitchFamily="2" charset="-122"/>
              </a:rPr>
              <a:t>，并且 </a:t>
            </a:r>
            <a:r>
              <a:rPr lang="en-US" altLang="zh-CN" dirty="0">
                <a:latin typeface="Courier New" panose="02070309020205020404" pitchFamily="49" charset="0"/>
                <a:ea typeface="宋体" panose="02010600030101010101" pitchFamily="2" charset="-122"/>
              </a:rPr>
              <a:t>LR=main </a:t>
            </a:r>
            <a:r>
              <a:rPr lang="zh-CN" altLang="en-US" dirty="0">
                <a:latin typeface="宋体" panose="02010600030101010101" pitchFamily="2" charset="-122"/>
                <a:ea typeface="宋体" panose="02010600030101010101" pitchFamily="2" charset="-122"/>
              </a:rPr>
              <a:t>的下一条指令地址</a:t>
            </a:r>
          </a:p>
          <a:p>
            <a:endParaRPr lang="zh-CN" altLang="en-US" dirty="0">
              <a:latin typeface="宋体" panose="02010600030101010101" pitchFamily="2" charset="-122"/>
              <a:ea typeface="宋体" panose="02010600030101010101" pitchFamily="2" charset="-122"/>
            </a:endParaRPr>
          </a:p>
          <a:p>
            <a:pPr lvl="2"/>
            <a:r>
              <a:rPr lang="en-US" altLang="zh-CN" dirty="0">
                <a:latin typeface="Courier New" panose="02070309020205020404" pitchFamily="49" charset="0"/>
                <a:ea typeface="宋体" panose="02010600030101010101" pitchFamily="2" charset="-122"/>
              </a:rPr>
              <a:t>…</a:t>
            </a:r>
          </a:p>
          <a:p>
            <a:pPr lvl="1"/>
            <a:r>
              <a:rPr lang="en-US" altLang="zh-CN" dirty="0">
                <a:latin typeface="Courier New" panose="02070309020205020404" pitchFamily="49" charset="0"/>
                <a:ea typeface="宋体" panose="02010600030101010101" pitchFamily="2" charset="-122"/>
              </a:rPr>
              <a:t>Function1</a:t>
            </a:r>
          </a:p>
          <a:p>
            <a:pPr lvl="2"/>
            <a:r>
              <a:rPr lang="en-US" altLang="zh-CN" dirty="0">
                <a:latin typeface="Courier New" panose="02070309020205020404" pitchFamily="49" charset="0"/>
                <a:ea typeface="宋体" panose="02010600030101010101" pitchFamily="2" charset="-122"/>
              </a:rPr>
              <a:t>…            ; function1 </a:t>
            </a:r>
            <a:r>
              <a:rPr lang="zh-CN" altLang="en-US" dirty="0">
                <a:latin typeface="宋体" panose="02010600030101010101" pitchFamily="2" charset="-122"/>
                <a:ea typeface="宋体" panose="02010600030101010101" pitchFamily="2" charset="-122"/>
              </a:rPr>
              <a:t>的代码</a:t>
            </a:r>
          </a:p>
          <a:p>
            <a:pPr lvl="2"/>
            <a:r>
              <a:rPr lang="en-US" altLang="zh-CN" dirty="0">
                <a:latin typeface="Courier New" panose="02070309020205020404" pitchFamily="49" charset="0"/>
                <a:ea typeface="宋体" panose="02010600030101010101" pitchFamily="2" charset="-122"/>
              </a:rPr>
              <a:t>BX LR        ; </a:t>
            </a:r>
            <a:r>
              <a:rPr lang="zh-CN" altLang="en-US" dirty="0">
                <a:latin typeface="宋体" panose="02010600030101010101" pitchFamily="2" charset="-122"/>
                <a:ea typeface="宋体" panose="02010600030101010101" pitchFamily="2" charset="-122"/>
              </a:rPr>
              <a:t>函数返回（如果 </a:t>
            </a:r>
            <a:r>
              <a:rPr lang="en-US" altLang="zh-CN" dirty="0">
                <a:latin typeface="Courier New" panose="02070309020205020404" pitchFamily="49" charset="0"/>
                <a:ea typeface="宋体" panose="02010600030101010101" pitchFamily="2" charset="-122"/>
              </a:rPr>
              <a:t>function1 </a:t>
            </a:r>
            <a:r>
              <a:rPr lang="zh-CN" altLang="en-US" dirty="0">
                <a:latin typeface="宋体" panose="02010600030101010101" pitchFamily="2" charset="-122"/>
                <a:ea typeface="宋体" panose="02010600030101010101" pitchFamily="2" charset="-122"/>
              </a:rPr>
              <a:t>要使用 </a:t>
            </a:r>
            <a:r>
              <a:rPr lang="en-US" altLang="zh-CN" dirty="0">
                <a:latin typeface="Courier New" panose="02070309020205020404" pitchFamily="49" charset="0"/>
                <a:ea typeface="宋体" panose="02010600030101010101" pitchFamily="2" charset="-122"/>
              </a:rPr>
              <a:t>LR</a:t>
            </a:r>
            <a:r>
              <a:rPr lang="zh-CN" altLang="en-US" dirty="0">
                <a:latin typeface="宋体" panose="02010600030101010101" pitchFamily="2" charset="-122"/>
                <a:ea typeface="宋体" panose="02010600030101010101" pitchFamily="2" charset="-122"/>
              </a:rPr>
              <a:t>，必须在使用前 </a:t>
            </a:r>
            <a:r>
              <a:rPr lang="en-US" altLang="zh-CN" dirty="0">
                <a:latin typeface="Courier New" panose="02070309020205020404" pitchFamily="49" charset="0"/>
                <a:ea typeface="宋体" panose="02010600030101010101" pitchFamily="2" charset="-122"/>
              </a:rPr>
              <a:t>PUSH</a:t>
            </a:r>
            <a:r>
              <a:rPr lang="zh-CN" altLang="en-US" dirty="0">
                <a:latin typeface="宋体" panose="02010600030101010101" pitchFamily="2" charset="-122"/>
                <a:ea typeface="宋体" panose="02010600030101010101" pitchFamily="2" charset="-122"/>
              </a:rPr>
              <a:t>，</a:t>
            </a:r>
          </a:p>
          <a:p>
            <a:pPr lvl="4"/>
            <a:r>
              <a:rPr lang="en-US" altLang="zh-CN" dirty="0">
                <a:latin typeface="Courier New" panose="02070309020205020404" pitchFamily="49"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否则返回时程序就可能跑飞了</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译注）</a:t>
            </a:r>
          </a:p>
          <a:p>
            <a:endParaRPr lang="zh-CN" altLang="en-US" sz="800" dirty="0">
              <a:latin typeface="宋体" panose="02010600030101010101" pitchFamily="2" charset="-122"/>
              <a:ea typeface="宋体" panose="02010600030101010101" pitchFamily="2" charset="-122"/>
            </a:endParaRPr>
          </a:p>
          <a:p>
            <a:pPr marR="2180" algn="just"/>
            <a:r>
              <a:rPr lang="zh-CN" altLang="en-US" dirty="0">
                <a:latin typeface="宋体" panose="02010600030101010101" pitchFamily="2" charset="-122"/>
                <a:ea typeface="宋体" panose="02010600030101010101" pitchFamily="2" charset="-122"/>
              </a:rPr>
              <a:t>尽管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总是 </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（因为代码至少是字对齐的），</a:t>
            </a:r>
            <a:r>
              <a:rPr lang="en-US" altLang="zh-CN" dirty="0">
                <a:latin typeface="Calibri" panose="020F0502020204030204" pitchFamily="34" charset="0"/>
                <a:ea typeface="宋体" panose="02010600030101010101" pitchFamily="2" charset="-122"/>
              </a:rPr>
              <a:t>LR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却是可读可写的。这是历史遗留的产物。在以前，由位 </a:t>
            </a:r>
            <a:r>
              <a:rPr lang="en-US" altLang="zh-CN" dirty="0">
                <a:latin typeface="Calibri" panose="020F0502020204030204" pitchFamily="34" charset="0"/>
                <a:ea typeface="宋体" panose="02010600030101010101" pitchFamily="2" charset="-122"/>
              </a:rPr>
              <a:t>0 </a:t>
            </a:r>
            <a:r>
              <a:rPr lang="zh-CN" altLang="en-US" dirty="0">
                <a:latin typeface="宋体" panose="02010600030101010101" pitchFamily="2" charset="-122"/>
                <a:ea typeface="宋体" panose="02010600030101010101" pitchFamily="2" charset="-122"/>
              </a:rPr>
              <a:t>来指示 </a:t>
            </a:r>
            <a:r>
              <a:rPr lang="en-US" altLang="zh-CN" dirty="0">
                <a:latin typeface="Calibri" panose="020F0502020204030204" pitchFamily="34" charset="0"/>
                <a:ea typeface="宋体" panose="02010600030101010101" pitchFamily="2" charset="-122"/>
              </a:rPr>
              <a:t>ARM/Thumb </a:t>
            </a:r>
            <a:r>
              <a:rPr lang="zh-CN" altLang="en-US" dirty="0">
                <a:latin typeface="宋体" panose="02010600030101010101" pitchFamily="2" charset="-122"/>
                <a:ea typeface="宋体" panose="02010600030101010101" pitchFamily="2" charset="-122"/>
              </a:rPr>
              <a:t>状态。因为其它有些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处理器支持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和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状态并存，为了方便汇编程序移植，</a:t>
            </a:r>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需要允许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可读可写。</a:t>
            </a:r>
          </a:p>
          <a:p>
            <a:endParaRPr lang="zh-CN" altLang="en-US" dirty="0"/>
          </a:p>
        </p:txBody>
      </p:sp>
    </p:spTree>
    <p:extLst>
      <p:ext uri="{BB962C8B-B14F-4D97-AF65-F5344CB8AC3E}">
        <p14:creationId xmlns:p14="http://schemas.microsoft.com/office/powerpoint/2010/main" val="3718483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ARMv7</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zh-CN" altLang="en-US" sz="2800" dirty="0">
                <a:latin typeface="微软雅黑" panose="020B0503020204020204" pitchFamily="34" charset="-122"/>
                <a:ea typeface="微软雅黑" panose="020B0503020204020204" pitchFamily="34" charset="-122"/>
              </a:rPr>
              <a:t>程序计数器 </a:t>
            </a:r>
            <a:r>
              <a:rPr lang="en-US" altLang="zh-CN" sz="2800" dirty="0">
                <a:latin typeface="微软雅黑" panose="020B0503020204020204" pitchFamily="34" charset="-122"/>
                <a:ea typeface="微软雅黑" panose="020B0503020204020204" pitchFamily="34" charset="-122"/>
              </a:rPr>
              <a:t>R15</a:t>
            </a:r>
          </a:p>
          <a:p>
            <a:pPr marR="1170" algn="just"/>
            <a:r>
              <a:rPr lang="en-US" altLang="zh-CN" dirty="0">
                <a:latin typeface="Calibri" panose="020F0502020204030204" pitchFamily="34" charset="0"/>
                <a:ea typeface="微软雅黑" panose="020B0503020204020204" pitchFamily="34" charset="-122"/>
              </a:rPr>
              <a:t>R15 </a:t>
            </a:r>
            <a:r>
              <a:rPr lang="zh-CN" altLang="en-US" dirty="0">
                <a:latin typeface="宋体" panose="02010600030101010101" pitchFamily="2" charset="-122"/>
                <a:ea typeface="宋体" panose="02010600030101010101" pitchFamily="2" charset="-122"/>
              </a:rPr>
              <a:t>是程序计数器，也可以使用名字“</a:t>
            </a:r>
            <a:r>
              <a:rPr lang="en-US" altLang="zh-CN" dirty="0">
                <a:latin typeface="Calibri" panose="020F0502020204030204" pitchFamily="34" charset="0"/>
                <a:ea typeface="宋体" panose="02010600030101010101" pitchFamily="2" charset="-122"/>
              </a:rPr>
              <a:t>PC</a:t>
            </a:r>
            <a:r>
              <a:rPr lang="zh-CN" altLang="en-US" dirty="0">
                <a:latin typeface="宋体" panose="02010600030101010101" pitchFamily="2" charset="-122"/>
                <a:ea typeface="宋体" panose="02010600030101010101" pitchFamily="2" charset="-122"/>
              </a:rPr>
              <a:t>”来访问它。因为</a:t>
            </a:r>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内部使用了指令流水线，读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时返回的值是当前指令的地址</a:t>
            </a:r>
            <a:r>
              <a:rPr lang="en-US" altLang="zh-CN" dirty="0">
                <a:latin typeface="Calibri" panose="020F0502020204030204" pitchFamily="34" charset="0"/>
                <a:ea typeface="宋体" panose="02010600030101010101" pitchFamily="2" charset="-122"/>
              </a:rPr>
              <a:t>+4</a:t>
            </a:r>
            <a:r>
              <a:rPr lang="zh-CN" altLang="en-US" dirty="0">
                <a:latin typeface="宋体" panose="02010600030101010101" pitchFamily="2" charset="-122"/>
                <a:ea typeface="宋体" panose="02010600030101010101" pitchFamily="2" charset="-122"/>
              </a:rPr>
              <a:t>。如：</a:t>
            </a:r>
          </a:p>
          <a:p>
            <a:endParaRPr lang="zh-CN" altLang="en-US" sz="1600" dirty="0">
              <a:latin typeface="宋体" panose="02010600030101010101" pitchFamily="2" charset="-122"/>
              <a:ea typeface="宋体" panose="02010600030101010101" pitchFamily="2" charset="-122"/>
            </a:endParaRPr>
          </a:p>
          <a:p>
            <a:r>
              <a:rPr lang="pt-BR" altLang="zh-CN" dirty="0">
                <a:latin typeface="Courier New" panose="02070309020205020404" pitchFamily="49" charset="0"/>
                <a:ea typeface="宋体" panose="02010600030101010101" pitchFamily="2" charset="-122"/>
              </a:rPr>
              <a:t>0x1000:      MOV   R0,   PC    ; R0 = 0x1004</a:t>
            </a:r>
          </a:p>
          <a:p>
            <a:endParaRPr lang="zh-CN" altLang="en-US" sz="800" dirty="0">
              <a:latin typeface="Courier New" panose="02070309020205020404" pitchFamily="49" charset="0"/>
              <a:ea typeface="宋体" panose="02010600030101010101" pitchFamily="2" charset="-122"/>
            </a:endParaRPr>
          </a:p>
          <a:p>
            <a:pPr marR="1150" algn="just"/>
            <a:r>
              <a:rPr lang="zh-CN" altLang="en-US" dirty="0">
                <a:latin typeface="宋体" panose="02010600030101010101" pitchFamily="2" charset="-122"/>
                <a:ea typeface="宋体" panose="02010600030101010101" pitchFamily="2" charset="-122"/>
              </a:rPr>
              <a:t>如果向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中写数据，就会引起一次程序的分支（</a:t>
            </a:r>
            <a:r>
              <a:rPr lang="zh-CN" altLang="en-US" dirty="0">
                <a:latin typeface="微软雅黑" panose="020B0503020204020204" pitchFamily="34" charset="-122"/>
                <a:ea typeface="微软雅黑" panose="020B0503020204020204" pitchFamily="34" charset="-122"/>
              </a:rPr>
              <a:t>但是不更新 </a:t>
            </a:r>
            <a:r>
              <a:rPr lang="en-US" altLang="zh-CN" dirty="0">
                <a:latin typeface="微软雅黑" panose="020B0503020204020204" pitchFamily="34" charset="-122"/>
                <a:ea typeface="微软雅黑" panose="020B0503020204020204" pitchFamily="34" charset="-122"/>
              </a:rPr>
              <a:t>LR </a:t>
            </a:r>
            <a:r>
              <a:rPr lang="zh-CN" altLang="en-US" dirty="0">
                <a:latin typeface="微软雅黑" panose="020B0503020204020204" pitchFamily="34" charset="-122"/>
                <a:ea typeface="微软雅黑" panose="020B0503020204020204" pitchFamily="34" charset="-122"/>
              </a:rPr>
              <a:t>寄存器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R="1150" algn="just"/>
            <a:r>
              <a:rPr lang="en-US" altLang="zh-CN" dirty="0">
                <a:latin typeface="Calibri" panose="020F0502020204030204" pitchFamily="34" charset="0"/>
                <a:ea typeface="宋体" panose="02010600030101010101" pitchFamily="2" charset="-122"/>
              </a:rPr>
              <a:t>CM3 </a:t>
            </a:r>
            <a:r>
              <a:rPr lang="zh-CN" altLang="en-US" dirty="0">
                <a:latin typeface="宋体" panose="02010600030101010101" pitchFamily="2" charset="-122"/>
                <a:ea typeface="宋体" panose="02010600030101010101" pitchFamily="2" charset="-122"/>
              </a:rPr>
              <a:t>中的指令至少是半字对齐的，所以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总是读回 </a:t>
            </a:r>
            <a:r>
              <a:rPr lang="en-US" altLang="zh-CN" dirty="0">
                <a:latin typeface="Calibri" panose="020F0502020204030204" pitchFamily="34" charset="0"/>
                <a:ea typeface="宋体" panose="02010600030101010101" pitchFamily="2" charset="-122"/>
              </a:rPr>
              <a:t>0</a:t>
            </a:r>
            <a:r>
              <a:rPr lang="zh-CN" altLang="en-US" dirty="0">
                <a:latin typeface="宋体" panose="02010600030101010101" pitchFamily="2" charset="-122"/>
                <a:ea typeface="宋体" panose="02010600030101010101" pitchFamily="2" charset="-122"/>
              </a:rPr>
              <a:t>。然而，</a:t>
            </a:r>
            <a:r>
              <a:rPr lang="zh-CN" altLang="en-US" dirty="0">
                <a:latin typeface="微软雅黑" panose="020B0503020204020204" pitchFamily="34" charset="-122"/>
                <a:ea typeface="微软雅黑" panose="020B0503020204020204" pitchFamily="34" charset="-122"/>
              </a:rPr>
              <a:t>在分支时，无论是直接写 </a:t>
            </a:r>
            <a:r>
              <a:rPr lang="en-US" altLang="zh-CN" dirty="0">
                <a:latin typeface="微软雅黑" panose="020B0503020204020204" pitchFamily="34" charset="-122"/>
                <a:ea typeface="微软雅黑" panose="020B0503020204020204" pitchFamily="34" charset="-122"/>
              </a:rPr>
              <a:t>PC </a:t>
            </a:r>
            <a:r>
              <a:rPr lang="zh-CN" altLang="en-US" dirty="0">
                <a:latin typeface="微软雅黑" panose="020B0503020204020204" pitchFamily="34" charset="-122"/>
                <a:ea typeface="微软雅黑" panose="020B0503020204020204" pitchFamily="34" charset="-122"/>
              </a:rPr>
              <a:t>的值 还是使用分支指令，都必须保证加载到 </a:t>
            </a:r>
            <a:r>
              <a:rPr lang="en-US" altLang="zh-CN" dirty="0">
                <a:latin typeface="微软雅黑" panose="020B0503020204020204" pitchFamily="34" charset="-122"/>
                <a:ea typeface="微软雅黑" panose="020B0503020204020204" pitchFamily="34" charset="-122"/>
              </a:rPr>
              <a:t>PC </a:t>
            </a:r>
            <a:r>
              <a:rPr lang="zh-CN" altLang="en-US" dirty="0">
                <a:latin typeface="微软雅黑" panose="020B0503020204020204" pitchFamily="34" charset="-122"/>
                <a:ea typeface="微软雅黑" panose="020B0503020204020204" pitchFamily="34" charset="-122"/>
              </a:rPr>
              <a:t>的数值是奇数（即 </a:t>
            </a:r>
            <a:r>
              <a:rPr lang="en-US" altLang="zh-CN" dirty="0">
                <a:latin typeface="微软雅黑" panose="020B0503020204020204" pitchFamily="34" charset="-122"/>
                <a:ea typeface="微软雅黑" panose="020B0503020204020204" pitchFamily="34" charset="-122"/>
              </a:rPr>
              <a:t>LSB=1</a:t>
            </a:r>
            <a:r>
              <a:rPr lang="zh-CN" altLang="en-US" dirty="0">
                <a:latin typeface="微软雅黑" panose="020B0503020204020204" pitchFamily="34" charset="-122"/>
                <a:ea typeface="微软雅黑" panose="020B0503020204020204" pitchFamily="34" charset="-122"/>
              </a:rPr>
              <a:t>），用以表明这是在 </a:t>
            </a:r>
            <a:r>
              <a:rPr lang="en-US" altLang="zh-CN" dirty="0">
                <a:latin typeface="微软雅黑" panose="020B0503020204020204" pitchFamily="34" charset="-122"/>
                <a:ea typeface="微软雅黑" panose="020B0503020204020204" pitchFamily="34" charset="-122"/>
              </a:rPr>
              <a:t>Thumb </a:t>
            </a:r>
            <a:r>
              <a:rPr lang="zh-CN" altLang="en-US" dirty="0">
                <a:latin typeface="微软雅黑" panose="020B0503020204020204" pitchFamily="34" charset="-122"/>
                <a:ea typeface="微软雅黑" panose="020B0503020204020204" pitchFamily="34" charset="-122"/>
              </a:rPr>
              <a:t>状态下执行。倘若写了 </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，则视为企图转入 </a:t>
            </a:r>
            <a:r>
              <a:rPr lang="en-US" altLang="zh-CN" dirty="0">
                <a:latin typeface="微软雅黑" panose="020B0503020204020204" pitchFamily="34" charset="-122"/>
                <a:ea typeface="微软雅黑" panose="020B0503020204020204" pitchFamily="34" charset="-122"/>
              </a:rPr>
              <a:t>ARM </a:t>
            </a:r>
            <a:r>
              <a:rPr lang="zh-CN" altLang="en-US" dirty="0">
                <a:latin typeface="微软雅黑" panose="020B0503020204020204" pitchFamily="34" charset="-122"/>
                <a:ea typeface="微软雅黑" panose="020B0503020204020204" pitchFamily="34" charset="-122"/>
              </a:rPr>
              <a:t>模式，</a:t>
            </a:r>
            <a:r>
              <a:rPr lang="en-US" altLang="zh-CN" dirty="0">
                <a:latin typeface="微软雅黑" panose="020B0503020204020204" pitchFamily="34" charset="-122"/>
                <a:ea typeface="微软雅黑" panose="020B0503020204020204" pitchFamily="34" charset="-122"/>
              </a:rPr>
              <a:t>CM3 </a:t>
            </a:r>
            <a:r>
              <a:rPr lang="zh-CN" altLang="en-US" dirty="0">
                <a:latin typeface="微软雅黑" panose="020B0503020204020204" pitchFamily="34" charset="-122"/>
                <a:ea typeface="微软雅黑" panose="020B0503020204020204" pitchFamily="34" charset="-122"/>
              </a:rPr>
              <a:t>将产生一个 </a:t>
            </a:r>
            <a:r>
              <a:rPr lang="en-US" altLang="zh-CN" dirty="0">
                <a:latin typeface="微软雅黑" panose="020B0503020204020204" pitchFamily="34" charset="-122"/>
                <a:ea typeface="微软雅黑" panose="020B0503020204020204" pitchFamily="34" charset="-122"/>
              </a:rPr>
              <a:t>fault </a:t>
            </a:r>
            <a:r>
              <a:rPr lang="zh-CN" altLang="en-US" dirty="0">
                <a:latin typeface="微软雅黑" panose="020B0503020204020204" pitchFamily="34" charset="-122"/>
                <a:ea typeface="微软雅黑" panose="020B0503020204020204" pitchFamily="34" charset="-122"/>
              </a:rPr>
              <a:t>异常。</a:t>
            </a:r>
          </a:p>
          <a:p>
            <a:endParaRPr lang="zh-CN" altLang="en-US" dirty="0"/>
          </a:p>
        </p:txBody>
      </p:sp>
    </p:spTree>
    <p:extLst>
      <p:ext uri="{BB962C8B-B14F-4D97-AF65-F5344CB8AC3E}">
        <p14:creationId xmlns:p14="http://schemas.microsoft.com/office/powerpoint/2010/main" val="30354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M0</a:t>
            </a:r>
            <a:endParaRPr lang="zh-CN" altLang="en-US" dirty="0"/>
          </a:p>
        </p:txBody>
      </p:sp>
      <p:pic>
        <p:nvPicPr>
          <p:cNvPr id="5" name="内容占位符 4">
            <a:extLst>
              <a:ext uri="{FF2B5EF4-FFF2-40B4-BE49-F238E27FC236}">
                <a16:creationId xmlns:a16="http://schemas.microsoft.com/office/drawing/2014/main" id="{315FD463-4248-4F15-9A9A-813AFBAE2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84" y="2238935"/>
            <a:ext cx="6792493" cy="3597089"/>
          </a:xfrm>
        </p:spPr>
      </p:pic>
    </p:spTree>
    <p:extLst>
      <p:ext uri="{BB962C8B-B14F-4D97-AF65-F5344CB8AC3E}">
        <p14:creationId xmlns:p14="http://schemas.microsoft.com/office/powerpoint/2010/main" val="1112205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r>
              <a:rPr lang="zh-CN" altLang="en-US" dirty="0"/>
              <a:t>指令与汇编</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dirty="0">
                <a:latin typeface="宋体" panose="02010600030101010101" pitchFamily="2" charset="-122"/>
                <a:ea typeface="宋体" panose="02010600030101010101" pitchFamily="2" charset="-122"/>
              </a:rPr>
              <a:t>汇编指令的最典型书写模式如下所示：</a:t>
            </a:r>
          </a:p>
          <a:p>
            <a:r>
              <a:rPr lang="zh-CN" altLang="en-US" dirty="0">
                <a:latin typeface="宋体" panose="02010600030101010101" pitchFamily="2" charset="-122"/>
                <a:ea typeface="宋体" panose="02010600030101010101" pitchFamily="2" charset="-122"/>
              </a:rPr>
              <a:t>标号</a:t>
            </a:r>
          </a:p>
          <a:p>
            <a:pPr lvl="2"/>
            <a:r>
              <a:rPr lang="zh-CN" altLang="en-US" dirty="0">
                <a:latin typeface="宋体" panose="02010600030101010101" pitchFamily="2" charset="-122"/>
                <a:ea typeface="宋体" panose="02010600030101010101" pitchFamily="2" charset="-122"/>
              </a:rPr>
              <a:t>操作码     操作数 </a:t>
            </a:r>
            <a:r>
              <a:rPr lang="en-US" altLang="zh-CN" b="1" dirty="0">
                <a:latin typeface="Calibri" panose="020F0502020204030204" pitchFamily="34" charset="0"/>
                <a:ea typeface="宋体" panose="02010600030101010101" pitchFamily="2" charset="-122"/>
              </a:rPr>
              <a:t>1,        </a:t>
            </a:r>
            <a:r>
              <a:rPr lang="zh-CN" altLang="en-US" dirty="0">
                <a:latin typeface="宋体" panose="02010600030101010101" pitchFamily="2" charset="-122"/>
                <a:ea typeface="宋体" panose="02010600030101010101" pitchFamily="2" charset="-122"/>
              </a:rPr>
              <a:t>操作数 </a:t>
            </a:r>
            <a:r>
              <a:rPr lang="en-US" altLang="zh-CN" b="1" dirty="0">
                <a:latin typeface="Calibri" panose="020F0502020204030204" pitchFamily="34" charset="0"/>
                <a:ea typeface="宋体" panose="02010600030101010101" pitchFamily="2" charset="-122"/>
              </a:rPr>
              <a:t>2, …    ;       </a:t>
            </a:r>
            <a:r>
              <a:rPr lang="zh-CN" altLang="en-US" dirty="0">
                <a:latin typeface="宋体" panose="02010600030101010101" pitchFamily="2" charset="-122"/>
                <a:ea typeface="宋体" panose="02010600030101010101" pitchFamily="2" charset="-122"/>
              </a:rPr>
              <a:t>注释。</a:t>
            </a:r>
          </a:p>
          <a:p>
            <a:r>
              <a:rPr lang="zh-CN" altLang="en-US" dirty="0">
                <a:latin typeface="宋体" panose="02010600030101010101" pitchFamily="2" charset="-122"/>
                <a:ea typeface="宋体" panose="02010600030101010101" pitchFamily="2" charset="-122"/>
              </a:rPr>
              <a:t>其中，标号是可选的，如果有，它</a:t>
            </a:r>
            <a:r>
              <a:rPr lang="zh-CN" altLang="en-US" dirty="0"/>
              <a:t>必须顶格写</a:t>
            </a:r>
            <a:r>
              <a:rPr lang="zh-CN" altLang="en-US" dirty="0">
                <a:latin typeface="宋体" panose="02010600030101010101" pitchFamily="2" charset="-122"/>
                <a:ea typeface="宋体" panose="02010600030101010101" pitchFamily="2" charset="-122"/>
              </a:rPr>
              <a:t>。标号的作用是让汇编器来计算程序转移的地址。</a:t>
            </a:r>
          </a:p>
          <a:p>
            <a:pPr marR="1150" algn="just"/>
            <a:r>
              <a:rPr lang="zh-CN" altLang="en-US" dirty="0">
                <a:latin typeface="宋体" panose="02010600030101010101" pitchFamily="2" charset="-122"/>
                <a:ea typeface="宋体" panose="02010600030101010101" pitchFamily="2" charset="-122"/>
              </a:rPr>
              <a:t>操作码是指令的助记符，它的前面</a:t>
            </a:r>
            <a:r>
              <a:rPr lang="zh-CN" altLang="en-US" dirty="0"/>
              <a:t>必须有至少一个空白符，</a:t>
            </a:r>
            <a:r>
              <a:rPr lang="zh-CN" altLang="en-US" dirty="0">
                <a:latin typeface="宋体" panose="02010600030101010101" pitchFamily="2" charset="-122"/>
                <a:ea typeface="宋体" panose="02010600030101010101" pitchFamily="2" charset="-122"/>
              </a:rPr>
              <a:t>通常使用一个“</a:t>
            </a:r>
            <a:r>
              <a:rPr lang="en-US" altLang="zh-CN" dirty="0">
                <a:latin typeface="Calibri" panose="020F0502020204030204" pitchFamily="34" charset="0"/>
                <a:ea typeface="宋体" panose="02010600030101010101" pitchFamily="2" charset="-122"/>
              </a:rPr>
              <a:t>Tab</a:t>
            </a:r>
            <a:r>
              <a:rPr lang="zh-CN" altLang="en-US" dirty="0">
                <a:latin typeface="宋体" panose="02010600030101010101" pitchFamily="2" charset="-122"/>
                <a:ea typeface="宋体" panose="02010600030101010101" pitchFamily="2" charset="-122"/>
              </a:rPr>
              <a:t>”键来产生。操作码后面往往跟随若干个操作数，而第 </a:t>
            </a:r>
            <a:r>
              <a:rPr lang="en-US" altLang="zh-CN" dirty="0">
                <a:latin typeface="Calibri" panose="020F0502020204030204" pitchFamily="34" charset="0"/>
                <a:ea typeface="宋体" panose="02010600030101010101" pitchFamily="2" charset="-122"/>
              </a:rPr>
              <a:t>1 </a:t>
            </a:r>
            <a:r>
              <a:rPr lang="zh-CN" altLang="en-US" dirty="0">
                <a:latin typeface="宋体" panose="02010600030101010101" pitchFamily="2" charset="-122"/>
                <a:ea typeface="宋体" panose="02010600030101010101" pitchFamily="2" charset="-122"/>
              </a:rPr>
              <a:t>个操作数，通常都给出本指令执行结果的存储地。不同指令需要不同数目的操作数，并且对操作数的语法要求也可以不同。举例来说，立即数必须以“</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”开头，如</a:t>
            </a:r>
          </a:p>
          <a:p>
            <a:endParaRPr lang="zh-CN" altLang="en-US" sz="800" dirty="0">
              <a:latin typeface="宋体" panose="02010600030101010101" pitchFamily="2" charset="-122"/>
              <a:ea typeface="宋体" panose="02010600030101010101" pitchFamily="2" charset="-122"/>
            </a:endParaRPr>
          </a:p>
          <a:p>
            <a:pPr lvl="2"/>
            <a:r>
              <a:rPr lang="pt-BR" altLang="zh-CN" dirty="0">
                <a:latin typeface="Courier New" panose="02070309020205020404" pitchFamily="49" charset="0"/>
                <a:ea typeface="宋体" panose="02010600030101010101" pitchFamily="2" charset="-122"/>
              </a:rPr>
              <a:t>MOV R0,</a:t>
            </a:r>
            <a:r>
              <a:rPr lang="pt-BR" altLang="zh-CN" sz="8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#0x12</a:t>
            </a:r>
            <a:r>
              <a:rPr lang="pt-BR" altLang="zh-CN" sz="8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 R0 </a:t>
            </a:r>
            <a:r>
              <a:rPr lang="pt-BR" altLang="zh-CN" dirty="0">
                <a:latin typeface="Arial" panose="020B0604020202020204" pitchFamily="34" charset="0"/>
                <a:ea typeface="宋体" panose="02010600030101010101" pitchFamily="2" charset="-122"/>
              </a:rPr>
              <a:t>f- </a:t>
            </a:r>
            <a:r>
              <a:rPr lang="pt-BR" altLang="zh-CN" dirty="0">
                <a:latin typeface="Courier New" panose="02070309020205020404" pitchFamily="49" charset="0"/>
                <a:ea typeface="宋体" panose="02010600030101010101" pitchFamily="2" charset="-122"/>
              </a:rPr>
              <a:t>0x12</a:t>
            </a:r>
            <a:r>
              <a:rPr lang="pt-BR" altLang="zh-CN" sz="800" dirty="0">
                <a:latin typeface="宋体" panose="02010600030101010101" pitchFamily="2" charset="-122"/>
                <a:ea typeface="宋体" panose="02010600030101010101" pitchFamily="2" charset="-122"/>
              </a:rPr>
              <a:t>	</a:t>
            </a:r>
          </a:p>
          <a:p>
            <a:pPr lvl="2"/>
            <a:r>
              <a:rPr lang="en-US" altLang="zh-CN" dirty="0">
                <a:latin typeface="Courier New" panose="02070309020205020404" pitchFamily="49" charset="0"/>
                <a:ea typeface="宋体" panose="02010600030101010101" pitchFamily="2" charset="-122"/>
              </a:rPr>
              <a:t>MOV R1,</a:t>
            </a:r>
            <a:r>
              <a:rPr lang="en-US" altLang="zh-CN" sz="8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#’A’</a:t>
            </a:r>
            <a:r>
              <a:rPr lang="en-US" altLang="zh-CN" sz="8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 R1 </a:t>
            </a:r>
            <a:r>
              <a:rPr lang="en-US" altLang="zh-CN" dirty="0">
                <a:latin typeface="Arial" panose="020B0604020202020204" pitchFamily="34" charset="0"/>
                <a:ea typeface="宋体" panose="02010600030101010101" pitchFamily="2" charset="-122"/>
              </a:rPr>
              <a:t>f- </a:t>
            </a:r>
            <a:r>
              <a:rPr lang="zh-CN" altLang="en-US" dirty="0">
                <a:latin typeface="宋体" panose="02010600030101010101" pitchFamily="2" charset="-122"/>
                <a:ea typeface="宋体" panose="02010600030101010101" pitchFamily="2" charset="-122"/>
              </a:rPr>
              <a:t>字母 </a:t>
            </a:r>
            <a:r>
              <a:rPr lang="en-US" altLang="zh-CN" dirty="0">
                <a:latin typeface="Courier New" panose="02070309020205020404" pitchFamily="49" charset="0"/>
                <a:ea typeface="宋体" panose="02010600030101010101" pitchFamily="2" charset="-122"/>
              </a:rPr>
              <a:t>A </a:t>
            </a:r>
            <a:r>
              <a:rPr lang="zh-CN" altLang="en-US" dirty="0">
                <a:latin typeface="宋体" panose="02010600030101010101" pitchFamily="2" charset="-122"/>
                <a:ea typeface="宋体" panose="02010600030101010101" pitchFamily="2" charset="-122"/>
              </a:rPr>
              <a:t>的 </a:t>
            </a:r>
            <a:r>
              <a:rPr lang="en-US" altLang="zh-CN" dirty="0">
                <a:latin typeface="Courier New" panose="02070309020205020404" pitchFamily="49" charset="0"/>
                <a:ea typeface="宋体" panose="02010600030101010101" pitchFamily="2" charset="-122"/>
              </a:rPr>
              <a:t>ASCII </a:t>
            </a:r>
            <a:r>
              <a:rPr lang="zh-CN" altLang="en-US" dirty="0">
                <a:latin typeface="宋体" panose="02010600030101010101" pitchFamily="2" charset="-122"/>
                <a:ea typeface="宋体" panose="02010600030101010101" pitchFamily="2" charset="-122"/>
              </a:rPr>
              <a:t>码</a:t>
            </a:r>
            <a:r>
              <a:rPr lang="zh-CN" altLang="en-US" sz="800" dirty="0">
                <a:latin typeface="宋体" panose="02010600030101010101" pitchFamily="2" charset="-122"/>
                <a:ea typeface="宋体" panose="02010600030101010101" pitchFamily="2" charset="-122"/>
              </a:rPr>
              <a:t>	</a:t>
            </a:r>
          </a:p>
          <a:p>
            <a:pPr lvl="4"/>
            <a:r>
              <a:rPr lang="zh-CN" altLang="en-US" dirty="0">
                <a:latin typeface="宋体" panose="02010600030101010101" pitchFamily="2" charset="-122"/>
                <a:ea typeface="宋体" panose="02010600030101010101" pitchFamily="2" charset="-122"/>
              </a:rPr>
              <a:t>注释均以</a:t>
            </a:r>
            <a:r>
              <a:rPr lang="zh-CN" altLang="en-US" dirty="0">
                <a:latin typeface="Calibri" panose="020F0502020204030204" pitchFamily="34" charset="0"/>
                <a:ea typeface="宋体" panose="02010600030101010101" pitchFamily="2" charset="-122"/>
              </a:rPr>
              <a:t>”</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开头。</a:t>
            </a:r>
          </a:p>
          <a:p>
            <a:r>
              <a:rPr lang="zh-CN" altLang="en-US" dirty="0">
                <a:latin typeface="宋体" panose="02010600030101010101" pitchFamily="2" charset="-122"/>
                <a:ea typeface="宋体" panose="02010600030101010101" pitchFamily="2" charset="-122"/>
              </a:rPr>
              <a:t>还可以使用 </a:t>
            </a:r>
            <a:r>
              <a:rPr lang="en-US" altLang="zh-CN" dirty="0">
                <a:latin typeface="Calibri" panose="020F0502020204030204" pitchFamily="34" charset="0"/>
                <a:ea typeface="宋体" panose="02010600030101010101" pitchFamily="2" charset="-122"/>
              </a:rPr>
              <a:t>EQU </a:t>
            </a:r>
            <a:r>
              <a:rPr lang="zh-CN" altLang="en-US" dirty="0">
                <a:latin typeface="宋体" panose="02010600030101010101" pitchFamily="2" charset="-122"/>
                <a:ea typeface="宋体" panose="02010600030101010101" pitchFamily="2" charset="-122"/>
              </a:rPr>
              <a:t>指示字来定义常数，然后在代码中使用它们，例如：</a:t>
            </a:r>
          </a:p>
          <a:p>
            <a:r>
              <a:rPr lang="en-US" altLang="zh-CN" dirty="0">
                <a:latin typeface="Courier New" panose="02070309020205020404" pitchFamily="49" charset="0"/>
                <a:ea typeface="宋体" panose="02010600030101010101" pitchFamily="2" charset="-122"/>
              </a:rPr>
              <a:t>NVIC_IRQ_SETEN0 EQU 0xE000E100</a:t>
            </a:r>
          </a:p>
          <a:p>
            <a:r>
              <a:rPr lang="en-US" altLang="zh-CN" dirty="0">
                <a:latin typeface="Courier New" panose="02070309020205020404" pitchFamily="49" charset="0"/>
                <a:ea typeface="宋体" panose="02010600030101010101" pitchFamily="2" charset="-122"/>
              </a:rPr>
              <a:t>NVIC_IRQ0_ENABLE EQU 0x1</a:t>
            </a:r>
          </a:p>
          <a:p>
            <a:pPr lvl="2"/>
            <a:r>
              <a:rPr lang="en-US" altLang="zh-CN" dirty="0">
                <a:latin typeface="Courier New" panose="02070309020205020404" pitchFamily="49" charset="0"/>
                <a:ea typeface="宋体" panose="02010600030101010101" pitchFamily="2" charset="-122"/>
              </a:rPr>
              <a:t>…</a:t>
            </a:r>
          </a:p>
          <a:p>
            <a:pPr lvl="2"/>
            <a:r>
              <a:rPr lang="en-US" altLang="zh-CN" dirty="0">
                <a:latin typeface="Courier New" panose="02070309020205020404" pitchFamily="49" charset="0"/>
                <a:ea typeface="宋体" panose="02010600030101010101" pitchFamily="2" charset="-122"/>
              </a:rPr>
              <a:t>LDR    R0, =NVIC_IRQ_SETEN0   ;</a:t>
            </a:r>
            <a:r>
              <a:rPr lang="zh-CN" altLang="en-US" dirty="0">
                <a:latin typeface="宋体" panose="02010600030101010101" pitchFamily="2" charset="-122"/>
                <a:ea typeface="宋体" panose="02010600030101010101" pitchFamily="2" charset="-122"/>
              </a:rPr>
              <a:t>在这里的 </a:t>
            </a:r>
            <a:r>
              <a:rPr lang="en-US" altLang="zh-CN" dirty="0">
                <a:latin typeface="Courier New" panose="02070309020205020404" pitchFamily="49"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是个伪指令，它会被汇编器转换成一条</a:t>
            </a:r>
            <a:r>
              <a:rPr lang="zh-CN" altLang="en-US"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相对 </a:t>
            </a:r>
            <a:r>
              <a:rPr lang="en-US" altLang="zh-CN" dirty="0">
                <a:latin typeface="Courier New" panose="02070309020205020404" pitchFamily="49"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的加载指令</a:t>
            </a:r>
            <a:r>
              <a:rPr lang="zh-CN" altLang="en-US" dirty="0">
                <a:latin typeface="Courier New" panose="02070309020205020404" pitchFamily="49" charset="0"/>
                <a:ea typeface="宋体" panose="02010600030101010101" pitchFamily="2" charset="-122"/>
              </a:rPr>
              <a:t>” </a:t>
            </a:r>
            <a:endParaRPr lang="en-US" altLang="zh-CN" dirty="0">
              <a:latin typeface="Courier New" panose="02070309020205020404" pitchFamily="49" charset="0"/>
              <a:ea typeface="宋体" panose="02010600030101010101" pitchFamily="2" charset="-122"/>
            </a:endParaRPr>
          </a:p>
          <a:p>
            <a:pPr lvl="2"/>
            <a:r>
              <a:rPr lang="en-US" altLang="zh-CN" dirty="0">
                <a:latin typeface="Courier New" panose="02070309020205020404" pitchFamily="49" charset="0"/>
                <a:ea typeface="宋体" panose="02010600030101010101" pitchFamily="2" charset="-122"/>
              </a:rPr>
              <a:t>MOV R1, #NVIC_IRQ0_ENABLE     ; </a:t>
            </a:r>
            <a:r>
              <a:rPr lang="zh-CN" altLang="en-US" dirty="0">
                <a:latin typeface="宋体" panose="02010600030101010101" pitchFamily="2" charset="-122"/>
                <a:ea typeface="宋体" panose="02010600030101010101" pitchFamily="2" charset="-122"/>
              </a:rPr>
              <a:t>把立即数传送到指令中</a:t>
            </a:r>
          </a:p>
          <a:p>
            <a:pPr lvl="2"/>
            <a:r>
              <a:rPr lang="en-US" altLang="zh-CN" dirty="0">
                <a:latin typeface="Courier New" panose="02070309020205020404" pitchFamily="49" charset="0"/>
                <a:ea typeface="宋体" panose="02010600030101010101" pitchFamily="2" charset="-122"/>
              </a:rPr>
              <a:t>STR    R1, [R0]               ; *R0=R1</a:t>
            </a:r>
            <a:r>
              <a:rPr lang="zh-CN" altLang="en-US" dirty="0">
                <a:latin typeface="宋体" panose="02010600030101010101" pitchFamily="2" charset="-122"/>
                <a:ea typeface="宋体" panose="02010600030101010101" pitchFamily="2" charset="-122"/>
              </a:rPr>
              <a:t>，执行完此指令后 </a:t>
            </a:r>
            <a:r>
              <a:rPr lang="en-US" altLang="zh-CN" dirty="0">
                <a:latin typeface="Courier New" panose="02070309020205020404" pitchFamily="49" charset="0"/>
                <a:ea typeface="宋体" panose="02010600030101010101" pitchFamily="2" charset="-122"/>
              </a:rPr>
              <a:t>IRQ #0 </a:t>
            </a:r>
            <a:r>
              <a:rPr lang="zh-CN" altLang="en-US" dirty="0">
                <a:latin typeface="宋体" panose="02010600030101010101" pitchFamily="2" charset="-122"/>
                <a:ea typeface="宋体" panose="02010600030101010101" pitchFamily="2" charset="-122"/>
              </a:rPr>
              <a:t>被使能。</a:t>
            </a:r>
          </a:p>
          <a:p>
            <a:endParaRPr lang="zh-CN" altLang="en-US" dirty="0"/>
          </a:p>
        </p:txBody>
      </p:sp>
    </p:spTree>
    <p:extLst>
      <p:ext uri="{BB962C8B-B14F-4D97-AF65-F5344CB8AC3E}">
        <p14:creationId xmlns:p14="http://schemas.microsoft.com/office/powerpoint/2010/main" val="3270377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7500" lnSpcReduction="20000"/>
          </a:bodyPr>
          <a:lstStyle/>
          <a:p>
            <a:r>
              <a:rPr lang="zh-CN" altLang="en-US" dirty="0">
                <a:latin typeface="宋体" panose="02010600030101010101" pitchFamily="2" charset="-122"/>
                <a:ea typeface="宋体" panose="02010600030101010101" pitchFamily="2" charset="-122"/>
              </a:rPr>
              <a:t>如果汇编器不能识别某些特殊指令的助记符，你就要“手工汇编”</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查出该指令的确切二进制机器码，然后使用 </a:t>
            </a:r>
            <a:r>
              <a:rPr lang="en-US" altLang="zh-CN" dirty="0">
                <a:latin typeface="Calibri" panose="020F0502020204030204" pitchFamily="34" charset="0"/>
                <a:ea typeface="宋体" panose="02010600030101010101" pitchFamily="2" charset="-122"/>
              </a:rPr>
              <a:t>DCI </a:t>
            </a:r>
            <a:r>
              <a:rPr lang="zh-CN" altLang="en-US" dirty="0">
                <a:latin typeface="宋体" panose="02010600030101010101" pitchFamily="2" charset="-122"/>
                <a:ea typeface="宋体" panose="02010600030101010101" pitchFamily="2" charset="-122"/>
              </a:rPr>
              <a:t>编译器指示字。例如，</a:t>
            </a:r>
            <a:r>
              <a:rPr lang="en-US" altLang="zh-CN" dirty="0">
                <a:latin typeface="Calibri" panose="020F0502020204030204" pitchFamily="34" charset="0"/>
                <a:ea typeface="宋体" panose="02010600030101010101" pitchFamily="2" charset="-122"/>
              </a:rPr>
              <a:t>BKPT </a:t>
            </a:r>
            <a:r>
              <a:rPr lang="zh-CN" altLang="en-US" dirty="0">
                <a:latin typeface="宋体" panose="02010600030101010101" pitchFamily="2" charset="-122"/>
                <a:ea typeface="宋体" panose="02010600030101010101" pitchFamily="2" charset="-122"/>
              </a:rPr>
              <a:t>指令的机器码是 </a:t>
            </a:r>
            <a:r>
              <a:rPr lang="en-US" altLang="zh-CN" dirty="0">
                <a:latin typeface="Calibri" panose="020F0502020204030204" pitchFamily="34" charset="0"/>
                <a:ea typeface="宋体" panose="02010600030101010101" pitchFamily="2" charset="-122"/>
              </a:rPr>
              <a:t>0xBE00</a:t>
            </a:r>
            <a:r>
              <a:rPr lang="zh-CN" altLang="en-US" dirty="0">
                <a:latin typeface="宋体" panose="02010600030101010101" pitchFamily="2" charset="-122"/>
                <a:ea typeface="宋体" panose="02010600030101010101" pitchFamily="2" charset="-122"/>
              </a:rPr>
              <a:t>，即可 以按如下格式书写：</a:t>
            </a:r>
          </a:p>
          <a:p>
            <a:pPr lvl="1"/>
            <a:r>
              <a:rPr lang="en-US" altLang="zh-CN" dirty="0">
                <a:latin typeface="Courier New" panose="02070309020205020404" pitchFamily="49" charset="0"/>
                <a:ea typeface="宋体" panose="02010600030101010101" pitchFamily="2" charset="-122"/>
              </a:rPr>
              <a:t>DCI   0xBE00    ; </a:t>
            </a:r>
            <a:r>
              <a:rPr lang="zh-CN" altLang="en-US" dirty="0">
                <a:latin typeface="宋体" panose="02010600030101010101" pitchFamily="2" charset="-122"/>
                <a:ea typeface="宋体" panose="02010600030101010101" pitchFamily="2" charset="-122"/>
              </a:rPr>
              <a:t>断点</a:t>
            </a:r>
            <a:r>
              <a:rPr lang="en-US" altLang="zh-CN" dirty="0">
                <a:latin typeface="Courier New" panose="02070309020205020404" pitchFamily="49" charset="0"/>
                <a:ea typeface="宋体" panose="02010600030101010101" pitchFamily="2" charset="-122"/>
              </a:rPr>
              <a:t>(BKPT)</a:t>
            </a:r>
            <a:r>
              <a:rPr lang="zh-CN" altLang="en-US" dirty="0">
                <a:latin typeface="宋体" panose="02010600030101010101" pitchFamily="2" charset="-122"/>
                <a:ea typeface="宋体" panose="02010600030101010101" pitchFamily="2" charset="-122"/>
              </a:rPr>
              <a:t>，这是一个 </a:t>
            </a:r>
            <a:r>
              <a:rPr lang="en-US" altLang="zh-CN" dirty="0">
                <a:latin typeface="Courier New" panose="02070309020205020404" pitchFamily="49"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位指令</a:t>
            </a:r>
          </a:p>
          <a:p>
            <a:r>
              <a:rPr lang="en-US" altLang="zh-CN" dirty="0">
                <a:latin typeface="Calibri" panose="020F0502020204030204" pitchFamily="34" charset="0"/>
                <a:ea typeface="宋体" panose="02010600030101010101" pitchFamily="2" charset="-122"/>
              </a:rPr>
              <a:t>(DCI </a:t>
            </a:r>
            <a:r>
              <a:rPr lang="zh-CN" altLang="en-US" dirty="0">
                <a:latin typeface="宋体" panose="02010600030101010101" pitchFamily="2" charset="-122"/>
                <a:ea typeface="宋体" panose="02010600030101010101" pitchFamily="2" charset="-122"/>
              </a:rPr>
              <a:t>也必须空格写</a:t>
            </a:r>
            <a:r>
              <a:rPr lang="en-US" altLang="zh-CN" dirty="0">
                <a:latin typeface="Calibri" panose="020F0502020204030204" pitchFamily="34" charset="0"/>
                <a:ea typeface="宋体" panose="02010600030101010101" pitchFamily="2" charset="-122"/>
              </a:rPr>
              <a:t>)</a:t>
            </a:r>
          </a:p>
          <a:p>
            <a:pPr marR="1190"/>
            <a:r>
              <a:rPr lang="zh-CN" altLang="en-US" dirty="0">
                <a:latin typeface="宋体" panose="02010600030101010101" pitchFamily="2" charset="-122"/>
                <a:ea typeface="宋体" panose="02010600030101010101" pitchFamily="2" charset="-122"/>
              </a:rPr>
              <a:t>类似地，还可以使用 </a:t>
            </a:r>
            <a:r>
              <a:rPr lang="en-US" altLang="zh-CN" dirty="0">
                <a:latin typeface="Calibri" panose="020F0502020204030204" pitchFamily="34" charset="0"/>
                <a:ea typeface="宋体" panose="02010600030101010101" pitchFamily="2" charset="-122"/>
              </a:rPr>
              <a:t>DCB </a:t>
            </a:r>
            <a:r>
              <a:rPr lang="zh-CN" altLang="en-US" dirty="0">
                <a:latin typeface="宋体" panose="02010600030101010101" pitchFamily="2" charset="-122"/>
                <a:ea typeface="宋体" panose="02010600030101010101" pitchFamily="2" charset="-122"/>
              </a:rPr>
              <a:t>来定义一串字节常数</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允许以字符串的形式表达，还可 以使用 </a:t>
            </a:r>
            <a:r>
              <a:rPr lang="en-US" altLang="zh-CN" dirty="0">
                <a:latin typeface="Calibri" panose="020F0502020204030204" pitchFamily="34" charset="0"/>
                <a:ea typeface="宋体" panose="02010600030101010101" pitchFamily="2" charset="-122"/>
              </a:rPr>
              <a:t>DCD </a:t>
            </a:r>
            <a:r>
              <a:rPr lang="zh-CN" altLang="en-US" dirty="0">
                <a:latin typeface="宋体" panose="02010600030101010101" pitchFamily="2" charset="-122"/>
                <a:ea typeface="宋体" panose="02010600030101010101" pitchFamily="2" charset="-122"/>
              </a:rPr>
              <a:t>来定义一串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位整数。它们最常被用来在代码中书写表格。例如：</a:t>
            </a:r>
          </a:p>
          <a:p>
            <a:pPr lvl="1"/>
            <a:r>
              <a:rPr lang="en-US" altLang="zh-CN" dirty="0">
                <a:latin typeface="Courier New" panose="02070309020205020404" pitchFamily="49" charset="0"/>
                <a:ea typeface="宋体" panose="02010600030101010101" pitchFamily="2" charset="-122"/>
              </a:rPr>
              <a:t>LDR</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R3,</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=MY_NUMBER</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;R3=MY_NUMBER</a:t>
            </a:r>
            <a:r>
              <a:rPr lang="en-US" altLang="zh-CN" sz="2200" dirty="0">
                <a:latin typeface="宋体" panose="02010600030101010101" pitchFamily="2" charset="-122"/>
                <a:ea typeface="宋体" panose="02010600030101010101" pitchFamily="2" charset="-122"/>
              </a:rPr>
              <a:t>	</a:t>
            </a:r>
          </a:p>
          <a:p>
            <a:pPr lvl="1"/>
            <a:r>
              <a:rPr lang="pt-BR" altLang="zh-CN" dirty="0">
                <a:latin typeface="Courier New" panose="02070309020205020404" pitchFamily="49" charset="0"/>
                <a:ea typeface="宋体" panose="02010600030101010101" pitchFamily="2" charset="-122"/>
              </a:rPr>
              <a:t>LDR</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R4,</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[R3]</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;R4=*R3</a:t>
            </a:r>
            <a:r>
              <a:rPr lang="pt-BR" altLang="zh-CN" sz="2200" dirty="0">
                <a:latin typeface="宋体" panose="02010600030101010101" pitchFamily="2" charset="-122"/>
                <a:ea typeface="宋体" panose="02010600030101010101" pitchFamily="2" charset="-122"/>
              </a:rPr>
              <a:t>	</a:t>
            </a:r>
          </a:p>
          <a:p>
            <a:pPr lvl="1"/>
            <a:r>
              <a:rPr lang="en-US" altLang="zh-CN" sz="1600"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						</a:t>
            </a:r>
          </a:p>
          <a:p>
            <a:pPr lvl="1"/>
            <a:r>
              <a:rPr lang="pt-BR" altLang="zh-CN" dirty="0">
                <a:latin typeface="Courier New" panose="02070309020205020404" pitchFamily="49" charset="0"/>
                <a:ea typeface="宋体" panose="02010600030101010101" pitchFamily="2" charset="-122"/>
              </a:rPr>
              <a:t>LDR</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R0,</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=HELLO_TEXT</a:t>
            </a:r>
            <a:r>
              <a:rPr lang="pt-BR" altLang="zh-CN" sz="2200" dirty="0">
                <a:latin typeface="宋体" panose="02010600030101010101" pitchFamily="2" charset="-122"/>
                <a:ea typeface="宋体" panose="02010600030101010101" pitchFamily="2" charset="-122"/>
              </a:rPr>
              <a:t>	</a:t>
            </a:r>
            <a:r>
              <a:rPr lang="pt-BR" altLang="zh-CN" dirty="0">
                <a:latin typeface="Courier New" panose="02070309020205020404" pitchFamily="49" charset="0"/>
                <a:ea typeface="宋体" panose="02010600030101010101" pitchFamily="2" charset="-122"/>
              </a:rPr>
              <a:t>;R0=HELLO_TEXT</a:t>
            </a:r>
          </a:p>
          <a:p>
            <a:pPr lvl="1"/>
            <a:r>
              <a:rPr lang="en-US" altLang="zh-CN" dirty="0">
                <a:latin typeface="Courier New" panose="02070309020205020404" pitchFamily="49" charset="0"/>
                <a:ea typeface="宋体" panose="02010600030101010101" pitchFamily="2" charset="-122"/>
              </a:rPr>
              <a:t>BL</a:t>
            </a:r>
            <a:r>
              <a:rPr lang="en-US" altLang="zh-CN" sz="1600" dirty="0">
                <a:latin typeface="宋体" panose="02010600030101010101" pitchFamily="2" charset="-122"/>
                <a:ea typeface="宋体" panose="02010600030101010101" pitchFamily="2" charset="-122"/>
              </a:rPr>
              <a:t>	</a:t>
            </a:r>
            <a:r>
              <a:rPr lang="en-US" altLang="zh-CN" dirty="0" err="1">
                <a:latin typeface="Courier New" panose="02070309020205020404" pitchFamily="49" charset="0"/>
                <a:ea typeface="宋体" panose="02010600030101010101" pitchFamily="2" charset="-122"/>
              </a:rPr>
              <a:t>PrintText</a:t>
            </a:r>
            <a:r>
              <a:rPr lang="en-US" altLang="zh-CN" sz="16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呼叫 </a:t>
            </a:r>
            <a:r>
              <a:rPr lang="en-US" altLang="zh-CN" dirty="0" err="1">
                <a:latin typeface="Courier New" panose="02070309020205020404" pitchFamily="49" charset="0"/>
                <a:ea typeface="宋体" panose="02010600030101010101" pitchFamily="2" charset="-122"/>
              </a:rPr>
              <a:t>PrintText</a:t>
            </a:r>
            <a:r>
              <a:rPr lang="en-US" altLang="zh-CN" dirty="0">
                <a:latin typeface="Courier New" panose="02070309020205020404" pitchFamily="49"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以显示字符串，</a:t>
            </a:r>
            <a:r>
              <a:rPr lang="en-US" altLang="zh-CN" dirty="0">
                <a:latin typeface="Courier New" panose="02070309020205020404" pitchFamily="49" charset="0"/>
                <a:ea typeface="宋体" panose="02010600030101010101" pitchFamily="2" charset="-122"/>
              </a:rPr>
              <a:t>R0 </a:t>
            </a:r>
            <a:r>
              <a:rPr lang="zh-CN" altLang="en-US" dirty="0">
                <a:latin typeface="宋体" panose="02010600030101010101" pitchFamily="2" charset="-122"/>
                <a:ea typeface="宋体" panose="02010600030101010101" pitchFamily="2" charset="-122"/>
              </a:rPr>
              <a:t>传递参数</a:t>
            </a:r>
            <a:r>
              <a:rPr lang="zh-CN" altLang="en-US" sz="1600" dirty="0">
                <a:latin typeface="宋体" panose="02010600030101010101" pitchFamily="2" charset="-122"/>
                <a:ea typeface="宋体" panose="02010600030101010101" pitchFamily="2" charset="-122"/>
              </a:rPr>
              <a:t>	</a:t>
            </a:r>
            <a:endParaRPr lang="en-US" altLang="zh-CN" sz="1600" dirty="0">
              <a:latin typeface="宋体" panose="02010600030101010101" pitchFamily="2" charset="-122"/>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r>
              <a:rPr lang="en-US" altLang="zh-CN" dirty="0">
                <a:latin typeface="Courier New" panose="02070309020205020404" pitchFamily="49" charset="0"/>
                <a:ea typeface="宋体" panose="02010600030101010101" pitchFamily="2" charset="-122"/>
              </a:rPr>
              <a:t>MY_NUMBER</a:t>
            </a:r>
            <a:r>
              <a:rPr lang="en-US" altLang="zh-CN" sz="2400" dirty="0">
                <a:latin typeface="宋体" panose="02010600030101010101" pitchFamily="2" charset="-122"/>
                <a:ea typeface="宋体" panose="02010600030101010101" pitchFamily="2" charset="-122"/>
              </a:rPr>
              <a:t>				</a:t>
            </a:r>
          </a:p>
          <a:p>
            <a:pPr lvl="1"/>
            <a:r>
              <a:rPr lang="en-US" altLang="zh-CN" dirty="0">
                <a:latin typeface="Courier New" panose="02070309020205020404" pitchFamily="49" charset="0"/>
                <a:ea typeface="宋体" panose="02010600030101010101" pitchFamily="2" charset="-122"/>
              </a:rPr>
              <a:t>DCD</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0x12345678</a:t>
            </a:r>
            <a:r>
              <a:rPr lang="en-US" altLang="zh-CN" sz="2200" dirty="0">
                <a:latin typeface="宋体" panose="02010600030101010101" pitchFamily="2" charset="-122"/>
                <a:ea typeface="宋体" panose="02010600030101010101" pitchFamily="2" charset="-122"/>
              </a:rPr>
              <a:t>			</a:t>
            </a:r>
          </a:p>
          <a:p>
            <a:r>
              <a:rPr lang="en-US" altLang="zh-CN" dirty="0">
                <a:latin typeface="Courier New" panose="02070309020205020404" pitchFamily="49" charset="0"/>
                <a:ea typeface="宋体" panose="02010600030101010101" pitchFamily="2" charset="-122"/>
              </a:rPr>
              <a:t>HELLO_TEXT</a:t>
            </a:r>
            <a:r>
              <a:rPr lang="en-US" altLang="zh-CN" sz="2400" dirty="0">
                <a:latin typeface="宋体" panose="02010600030101010101" pitchFamily="2" charset="-122"/>
                <a:ea typeface="宋体" panose="02010600030101010101" pitchFamily="2" charset="-122"/>
              </a:rPr>
              <a:t>				</a:t>
            </a:r>
          </a:p>
          <a:p>
            <a:pPr lvl="1"/>
            <a:r>
              <a:rPr lang="en-US" altLang="zh-CN" dirty="0">
                <a:latin typeface="Courier New" panose="02070309020205020404" pitchFamily="49" charset="0"/>
                <a:ea typeface="宋体" panose="02010600030101010101" pitchFamily="2" charset="-122"/>
              </a:rPr>
              <a:t>DCB</a:t>
            </a:r>
            <a:r>
              <a:rPr lang="en-US" altLang="zh-CN" sz="2200" dirty="0">
                <a:latin typeface="宋体" panose="02010600030101010101" pitchFamily="2" charset="-122"/>
                <a:ea typeface="宋体" panose="02010600030101010101" pitchFamily="2" charset="-122"/>
              </a:rPr>
              <a:t>	</a:t>
            </a:r>
            <a:r>
              <a:rPr lang="en-US" altLang="zh-CN" dirty="0">
                <a:latin typeface="Courier New" panose="02070309020205020404" pitchFamily="49" charset="0"/>
                <a:ea typeface="宋体" panose="02010600030101010101" pitchFamily="2" charset="-122"/>
              </a:rPr>
              <a:t>”Hello\n”,0</a:t>
            </a:r>
            <a:r>
              <a:rPr lang="en-US" altLang="zh-CN" sz="2200" dirty="0">
                <a:latin typeface="宋体" panose="02010600030101010101" pitchFamily="2" charset="-122"/>
                <a:ea typeface="宋体" panose="02010600030101010101" pitchFamily="2" charset="-122"/>
              </a:rPr>
              <a:t>			</a:t>
            </a:r>
          </a:p>
          <a:p>
            <a:endParaRPr lang="zh-CN" altLang="en-US" dirty="0"/>
          </a:p>
        </p:txBody>
      </p:sp>
    </p:spTree>
    <p:extLst>
      <p:ext uri="{BB962C8B-B14F-4D97-AF65-F5344CB8AC3E}">
        <p14:creationId xmlns:p14="http://schemas.microsoft.com/office/powerpoint/2010/main" val="4279589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40000" lnSpcReduction="20000"/>
          </a:bodyPr>
          <a:lstStyle/>
          <a:p>
            <a:pPr marR="1140"/>
            <a:r>
              <a:rPr lang="zh-CN" altLang="en-US" dirty="0">
                <a:latin typeface="宋体" panose="02010600030101010101" pitchFamily="2" charset="-122"/>
                <a:ea typeface="宋体" panose="02010600030101010101" pitchFamily="2" charset="-122"/>
              </a:rPr>
              <a:t>为了有力支持 </a:t>
            </a:r>
            <a:r>
              <a:rPr lang="en-US" altLang="zh-CN" dirty="0">
                <a:latin typeface="Calibri" panose="020F0502020204030204" pitchFamily="34" charset="0"/>
                <a:ea typeface="宋体" panose="02010600030101010101" pitchFamily="2" charset="-122"/>
              </a:rPr>
              <a:t>Thumb‐2</a:t>
            </a:r>
            <a:r>
              <a:rPr lang="zh-CN" altLang="en-US" dirty="0">
                <a:latin typeface="宋体" panose="02010600030101010101" pitchFamily="2" charset="-122"/>
                <a:ea typeface="宋体" panose="02010600030101010101" pitchFamily="2" charset="-122"/>
              </a:rPr>
              <a:t>，引了一个“统一汇编语言（</a:t>
            </a:r>
            <a:r>
              <a:rPr lang="en-US" altLang="zh-CN" dirty="0">
                <a:latin typeface="Calibri" panose="020F0502020204030204" pitchFamily="34" charset="0"/>
                <a:ea typeface="宋体" panose="02010600030101010101" pitchFamily="2" charset="-122"/>
              </a:rPr>
              <a:t>UAL</a:t>
            </a:r>
            <a:r>
              <a:rPr lang="zh-CN" altLang="en-US" dirty="0">
                <a:latin typeface="宋体" panose="02010600030101010101" pitchFamily="2" charset="-122"/>
                <a:ea typeface="宋体" panose="02010600030101010101" pitchFamily="2" charset="-122"/>
              </a:rPr>
              <a:t>）”语法机制。对于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 指令和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位指令均能实现的一些操作（常见于数据处理操作），有时虽然指令的实际操作数 不同，或者对立即数的长度有不同的限制，但是汇编器允许开发者以相同的语法格式书写， 并且由汇编器来决定是使用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位指令，还是使用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位指令。以前，</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的语法和 </a:t>
            </a:r>
            <a:r>
              <a:rPr lang="en-US" altLang="zh-CN" dirty="0">
                <a:latin typeface="Calibri" panose="020F0502020204030204" pitchFamily="34" charset="0"/>
                <a:ea typeface="宋体" panose="02010600030101010101" pitchFamily="2" charset="-122"/>
              </a:rPr>
              <a:t>ARM </a:t>
            </a:r>
            <a:r>
              <a:rPr lang="zh-CN" altLang="en-US" dirty="0">
                <a:latin typeface="宋体" panose="02010600030101010101" pitchFamily="2" charset="-122"/>
                <a:ea typeface="宋体" panose="02010600030101010101" pitchFamily="2" charset="-122"/>
              </a:rPr>
              <a:t>的语法不同，在有了 </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之后，两者的书写格式就统一了。</a:t>
            </a:r>
          </a:p>
          <a:p>
            <a:pPr lvl="1"/>
            <a:r>
              <a:rPr lang="en-US" altLang="zh-CN" sz="1600" dirty="0">
                <a:latin typeface="Courier New" panose="02070309020205020404" pitchFamily="49" charset="0"/>
                <a:ea typeface="宋体" panose="02010600030101010101" pitchFamily="2" charset="-122"/>
              </a:rPr>
              <a:t>ADD    R0,    R1        ; </a:t>
            </a:r>
            <a:r>
              <a:rPr lang="zh-CN" altLang="en-US" sz="1600" dirty="0">
                <a:latin typeface="Courier New" panose="02070309020205020404" pitchFamily="49" charset="0"/>
                <a:ea typeface="宋体" panose="02010600030101010101" pitchFamily="2" charset="-122"/>
              </a:rPr>
              <a:t>使用传统的 </a:t>
            </a:r>
            <a:r>
              <a:rPr lang="en-US" altLang="zh-CN" sz="1600" dirty="0">
                <a:latin typeface="Courier New" panose="02070309020205020404" pitchFamily="49" charset="0"/>
                <a:ea typeface="宋体" panose="02010600030101010101" pitchFamily="2" charset="-122"/>
              </a:rPr>
              <a:t>Thumb </a:t>
            </a:r>
            <a:r>
              <a:rPr lang="zh-CN" altLang="en-US" sz="1600" dirty="0">
                <a:latin typeface="Courier New" panose="02070309020205020404" pitchFamily="49" charset="0"/>
                <a:ea typeface="宋体" panose="02010600030101010101" pitchFamily="2" charset="-122"/>
              </a:rPr>
              <a:t>语法</a:t>
            </a:r>
          </a:p>
          <a:p>
            <a:pPr lvl="1"/>
            <a:r>
              <a:rPr lang="en-US" altLang="zh-CN" sz="1600" dirty="0">
                <a:latin typeface="Courier New" panose="02070309020205020404" pitchFamily="49" charset="0"/>
                <a:ea typeface="宋体" panose="02010600030101010101" pitchFamily="2" charset="-122"/>
              </a:rPr>
              <a:t>ADD    R0,    R0,    R1 ; UAL </a:t>
            </a:r>
            <a:r>
              <a:rPr lang="zh-CN" altLang="en-US" sz="1600" dirty="0">
                <a:latin typeface="Courier New" panose="02070309020205020404" pitchFamily="49" charset="0"/>
                <a:ea typeface="宋体" panose="02010600030101010101" pitchFamily="2" charset="-122"/>
              </a:rPr>
              <a:t>语法允许的等值写法（</a:t>
            </a:r>
            <a:r>
              <a:rPr lang="en-US" altLang="zh-CN" sz="1600" dirty="0">
                <a:latin typeface="Courier New" panose="02070309020205020404" pitchFamily="49" charset="0"/>
                <a:ea typeface="宋体" panose="02010600030101010101" pitchFamily="2" charset="-122"/>
              </a:rPr>
              <a:t>R0=R0+R1</a:t>
            </a:r>
            <a:r>
              <a:rPr lang="zh-CN" altLang="en-US" sz="1600" dirty="0">
                <a:latin typeface="Courier New" panose="02070309020205020404" pitchFamily="49" charset="0"/>
                <a:ea typeface="宋体" panose="02010600030101010101" pitchFamily="2" charset="-122"/>
              </a:rPr>
              <a:t>）</a:t>
            </a:r>
          </a:p>
          <a:p>
            <a:pPr marR="1180" algn="just"/>
            <a:r>
              <a:rPr lang="zh-CN" altLang="en-US" dirty="0">
                <a:latin typeface="宋体" panose="02010600030101010101" pitchFamily="2" charset="-122"/>
                <a:ea typeface="宋体" panose="02010600030101010101" pitchFamily="2" charset="-122"/>
              </a:rPr>
              <a:t>虽然引入了 </a:t>
            </a:r>
            <a:r>
              <a:rPr lang="en-US" altLang="zh-CN" dirty="0">
                <a:latin typeface="Calibri" panose="020F0502020204030204" pitchFamily="34" charset="0"/>
                <a:ea typeface="宋体" panose="02010600030101010101" pitchFamily="2" charset="-122"/>
              </a:rPr>
              <a:t>UAL</a:t>
            </a:r>
            <a:r>
              <a:rPr lang="zh-CN" altLang="en-US" dirty="0">
                <a:latin typeface="宋体" panose="02010600030101010101" pitchFamily="2" charset="-122"/>
                <a:ea typeface="宋体" panose="02010600030101010101" pitchFamily="2" charset="-122"/>
              </a:rPr>
              <a:t>，但是仍然允许使用传统的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语法。不过有一项必须注意：如果 使用传统的 </a:t>
            </a:r>
            <a:r>
              <a:rPr lang="en-US" altLang="zh-CN" dirty="0">
                <a:latin typeface="Calibri" panose="020F0502020204030204" pitchFamily="34" charset="0"/>
                <a:ea typeface="宋体" panose="02010600030101010101" pitchFamily="2" charset="-122"/>
              </a:rPr>
              <a:t>Thumb </a:t>
            </a:r>
            <a:r>
              <a:rPr lang="zh-CN" altLang="en-US" dirty="0">
                <a:latin typeface="宋体" panose="02010600030101010101" pitchFamily="2" charset="-122"/>
                <a:ea typeface="宋体" panose="02010600030101010101" pitchFamily="2" charset="-122"/>
              </a:rPr>
              <a:t>语法，有些指令会默认地更新 </a:t>
            </a:r>
            <a:r>
              <a:rPr lang="en-US" altLang="zh-CN" dirty="0">
                <a:latin typeface="Calibri" panose="020F0502020204030204" pitchFamily="34" charset="0"/>
                <a:ea typeface="宋体" panose="02010600030101010101" pitchFamily="2" charset="-122"/>
              </a:rPr>
              <a:t>APSR</a:t>
            </a:r>
            <a:r>
              <a:rPr lang="zh-CN" altLang="en-US" dirty="0">
                <a:latin typeface="宋体" panose="02010600030101010101" pitchFamily="2" charset="-122"/>
                <a:ea typeface="宋体" panose="02010600030101010101" pitchFamily="2" charset="-122"/>
              </a:rPr>
              <a:t>，即使你没有加上 </a:t>
            </a:r>
            <a:r>
              <a:rPr lang="en-US" altLang="zh-CN" dirty="0">
                <a:latin typeface="Calibri" panose="020F0502020204030204" pitchFamily="34" charset="0"/>
                <a:ea typeface="宋体" panose="02010600030101010101" pitchFamily="2" charset="-122"/>
              </a:rPr>
              <a:t>S </a:t>
            </a:r>
            <a:r>
              <a:rPr lang="zh-CN" altLang="en-US" dirty="0">
                <a:latin typeface="宋体" panose="02010600030101010101" pitchFamily="2" charset="-122"/>
                <a:ea typeface="宋体" panose="02010600030101010101" pitchFamily="2" charset="-122"/>
              </a:rPr>
              <a:t>后缀。如果使用 </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语法，则必须指定 </a:t>
            </a:r>
            <a:r>
              <a:rPr lang="en-US" altLang="zh-CN" dirty="0">
                <a:latin typeface="Calibri" panose="020F0502020204030204" pitchFamily="34" charset="0"/>
                <a:ea typeface="宋体" panose="02010600030101010101" pitchFamily="2" charset="-122"/>
              </a:rPr>
              <a:t>S </a:t>
            </a:r>
            <a:r>
              <a:rPr lang="zh-CN" altLang="en-US" dirty="0">
                <a:latin typeface="宋体" panose="02010600030101010101" pitchFamily="2" charset="-122"/>
                <a:ea typeface="宋体" panose="02010600030101010101" pitchFamily="2" charset="-122"/>
              </a:rPr>
              <a:t>后缀才会更新。例如：</a:t>
            </a:r>
          </a:p>
          <a:p>
            <a:pPr lvl="1"/>
            <a:endParaRPr lang="zh-CN" altLang="en-US" dirty="0">
              <a:latin typeface="Courier New" panose="02070309020205020404" pitchFamily="49" charset="0"/>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AND	R0,	R1	;</a:t>
            </a:r>
            <a:r>
              <a:rPr lang="zh-CN" altLang="en-US" sz="1600" dirty="0">
                <a:latin typeface="Courier New" panose="02070309020205020404" pitchFamily="49" charset="0"/>
                <a:ea typeface="宋体" panose="02010600030101010101" pitchFamily="2" charset="-122"/>
              </a:rPr>
              <a:t>传统的 </a:t>
            </a:r>
            <a:r>
              <a:rPr lang="en-US" altLang="zh-CN" sz="1600" dirty="0">
                <a:latin typeface="Courier New" panose="02070309020205020404" pitchFamily="49" charset="0"/>
                <a:ea typeface="宋体" panose="02010600030101010101" pitchFamily="2" charset="-122"/>
              </a:rPr>
              <a:t>Thumb </a:t>
            </a:r>
            <a:r>
              <a:rPr lang="zh-CN" altLang="en-US" sz="1600" dirty="0">
                <a:latin typeface="Courier New" panose="02070309020205020404" pitchFamily="49" charset="0"/>
                <a:ea typeface="宋体" panose="02010600030101010101" pitchFamily="2" charset="-122"/>
              </a:rPr>
              <a:t>语法	</a:t>
            </a:r>
          </a:p>
          <a:p>
            <a:pPr lvl="1"/>
            <a:r>
              <a:rPr lang="en-US" altLang="zh-CN" sz="1600" dirty="0">
                <a:latin typeface="Courier New" panose="02070309020205020404" pitchFamily="49" charset="0"/>
                <a:ea typeface="宋体" panose="02010600030101010101" pitchFamily="2" charset="-122"/>
              </a:rPr>
              <a:t>ANDS	R0,	R0,R1 	;</a:t>
            </a:r>
            <a:r>
              <a:rPr lang="zh-CN" altLang="en-US" sz="1600" dirty="0">
                <a:latin typeface="Courier New" panose="02070309020205020404" pitchFamily="49" charset="0"/>
                <a:ea typeface="宋体" panose="02010600030101010101" pitchFamily="2" charset="-122"/>
              </a:rPr>
              <a:t>等值的 </a:t>
            </a:r>
            <a:r>
              <a:rPr lang="en-US" altLang="zh-CN" sz="1600" dirty="0">
                <a:latin typeface="Courier New" panose="02070309020205020404" pitchFamily="49" charset="0"/>
                <a:ea typeface="宋体" panose="02010600030101010101" pitchFamily="2" charset="-122"/>
              </a:rPr>
              <a:t>UAL </a:t>
            </a:r>
            <a:r>
              <a:rPr lang="zh-CN" altLang="en-US" sz="1600" dirty="0">
                <a:latin typeface="Courier New" panose="02070309020205020404" pitchFamily="49" charset="0"/>
                <a:ea typeface="宋体" panose="02010600030101010101" pitchFamily="2" charset="-122"/>
              </a:rPr>
              <a:t>语法（必须有 </a:t>
            </a:r>
            <a:r>
              <a:rPr lang="en-US" altLang="zh-CN" sz="1600" dirty="0">
                <a:latin typeface="Courier New" panose="02070309020205020404" pitchFamily="49" charset="0"/>
                <a:ea typeface="宋体" panose="02010600030101010101" pitchFamily="2" charset="-122"/>
              </a:rPr>
              <a:t>S </a:t>
            </a:r>
            <a:r>
              <a:rPr lang="zh-CN" altLang="en-US" sz="1600" dirty="0">
                <a:latin typeface="Courier New" panose="02070309020205020404" pitchFamily="49" charset="0"/>
                <a:ea typeface="宋体" panose="02010600030101010101" pitchFamily="2" charset="-122"/>
              </a:rPr>
              <a:t>后缀）</a:t>
            </a:r>
            <a:r>
              <a:rPr lang="zh-CN" altLang="en-US" dirty="0">
                <a:latin typeface="Courier New" panose="02070309020205020404" pitchFamily="49" charset="0"/>
                <a:ea typeface="宋体" panose="02010600030101010101" pitchFamily="2" charset="-122"/>
              </a:rPr>
              <a:t>	</a:t>
            </a:r>
          </a:p>
          <a:p>
            <a:r>
              <a:rPr lang="zh-CN" altLang="en-US" dirty="0">
                <a:latin typeface="宋体" panose="02010600030101010101" pitchFamily="2" charset="-122"/>
              </a:rPr>
              <a:t>在 </a:t>
            </a:r>
            <a:r>
              <a:rPr lang="en-US" altLang="zh-CN" dirty="0">
                <a:latin typeface="Calibri" panose="020F0502020204030204" pitchFamily="34" charset="0"/>
              </a:rPr>
              <a:t>Thumb‐2 </a:t>
            </a:r>
            <a:r>
              <a:rPr lang="zh-CN" altLang="en-US" dirty="0">
                <a:latin typeface="宋体" panose="02010600030101010101" pitchFamily="2" charset="-122"/>
              </a:rPr>
              <a:t>指令集中，有些操作既可以由 </a:t>
            </a:r>
            <a:r>
              <a:rPr lang="en-US" altLang="zh-CN" dirty="0">
                <a:latin typeface="Calibri" panose="020F0502020204030204" pitchFamily="34" charset="0"/>
              </a:rPr>
              <a:t>16 </a:t>
            </a:r>
            <a:r>
              <a:rPr lang="zh-CN" altLang="en-US" dirty="0">
                <a:latin typeface="宋体" panose="02010600030101010101" pitchFamily="2" charset="-122"/>
              </a:rPr>
              <a:t>位指令完成，也可以由 </a:t>
            </a:r>
            <a:r>
              <a:rPr lang="en-US" altLang="zh-CN" dirty="0">
                <a:latin typeface="Calibri" panose="020F0502020204030204" pitchFamily="34" charset="0"/>
              </a:rPr>
              <a:t>32 </a:t>
            </a:r>
            <a:r>
              <a:rPr lang="zh-CN" altLang="en-US" dirty="0">
                <a:latin typeface="宋体" panose="02010600030101010101" pitchFamily="2" charset="-122"/>
              </a:rPr>
              <a:t>位指令完成。</a:t>
            </a:r>
            <a:r>
              <a:rPr lang="zh-CN" altLang="en-US" dirty="0">
                <a:latin typeface="宋体" panose="02010600030101010101" pitchFamily="2" charset="-122"/>
                <a:ea typeface="宋体" panose="02010600030101010101" pitchFamily="2" charset="-122"/>
              </a:rPr>
              <a:t>例如，</a:t>
            </a:r>
            <a:r>
              <a:rPr lang="en-US" altLang="zh-CN" dirty="0">
                <a:latin typeface="Calibri" panose="020F0502020204030204" pitchFamily="34" charset="0"/>
                <a:ea typeface="宋体" panose="02010600030101010101" pitchFamily="2" charset="-122"/>
              </a:rPr>
              <a:t>R0=R0+1 </a:t>
            </a:r>
            <a:r>
              <a:rPr lang="zh-CN" altLang="en-US" dirty="0">
                <a:latin typeface="宋体" panose="02010600030101010101" pitchFamily="2" charset="-122"/>
                <a:ea typeface="宋体" panose="02010600030101010101" pitchFamily="2" charset="-122"/>
              </a:rPr>
              <a:t>这样的操作，</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位的与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位的指令都提供了助记符为“</a:t>
            </a:r>
            <a:r>
              <a:rPr lang="en-US" altLang="zh-CN" dirty="0">
                <a:latin typeface="Calibri" panose="020F0502020204030204" pitchFamily="34" charset="0"/>
                <a:ea typeface="宋体" panose="02010600030101010101" pitchFamily="2" charset="-122"/>
              </a:rPr>
              <a:t>ADD</a:t>
            </a:r>
            <a:r>
              <a:rPr lang="zh-CN" altLang="en-US" dirty="0">
                <a:latin typeface="宋体" panose="02010600030101010101" pitchFamily="2" charset="-122"/>
                <a:ea typeface="宋体" panose="02010600030101010101" pitchFamily="2" charset="-122"/>
              </a:rPr>
              <a:t>”的指令。在</a:t>
            </a:r>
            <a:r>
              <a:rPr lang="en-US" altLang="zh-CN" dirty="0">
                <a:latin typeface="Calibri" panose="020F0502020204030204" pitchFamily="34" charset="0"/>
                <a:ea typeface="宋体" panose="02010600030101010101" pitchFamily="2" charset="-122"/>
              </a:rPr>
              <a:t>UAL </a:t>
            </a:r>
            <a:r>
              <a:rPr lang="zh-CN" altLang="en-US" dirty="0">
                <a:latin typeface="宋体" panose="02010600030101010101" pitchFamily="2" charset="-122"/>
                <a:ea typeface="宋体" panose="02010600030101010101" pitchFamily="2" charset="-122"/>
              </a:rPr>
              <a:t>下，你可以让汇编器决定用哪个，也可以手工指定是用 </a:t>
            </a:r>
            <a:r>
              <a:rPr lang="en-US" altLang="zh-CN" dirty="0">
                <a:latin typeface="Calibri" panose="020F0502020204030204" pitchFamily="34"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位的还是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a:t>
            </a:r>
          </a:p>
          <a:p>
            <a:pPr lvl="1"/>
            <a:endParaRPr lang="zh-CN" altLang="en-US" sz="1600" dirty="0">
              <a:latin typeface="Courier New" panose="02070309020205020404" pitchFamily="49" charset="0"/>
              <a:ea typeface="宋体" panose="02010600030101010101" pitchFamily="2" charset="-122"/>
            </a:endParaRPr>
          </a:p>
          <a:p>
            <a:pPr lvl="1"/>
            <a:r>
              <a:rPr lang="en-US" altLang="zh-CN" sz="1600" dirty="0">
                <a:latin typeface="Courier New" panose="02070309020205020404" pitchFamily="49" charset="0"/>
                <a:ea typeface="宋体" panose="02010600030101010101" pitchFamily="2" charset="-122"/>
              </a:rPr>
              <a:t>ADDS</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R0,</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#1</a:t>
            </a:r>
            <a:r>
              <a:rPr lang="zh-CN" altLang="en-US" sz="1600" dirty="0">
                <a:latin typeface="Courier New" panose="02070309020205020404" pitchFamily="49" charset="0"/>
                <a:ea typeface="宋体" panose="02010600030101010101" pitchFamily="2" charset="-122"/>
              </a:rPr>
              <a:t>	</a:t>
            </a:r>
            <a:r>
              <a:rPr lang="en-US" altLang="zh-CN" sz="1600" dirty="0">
                <a:latin typeface="Courier New" panose="02070309020205020404" pitchFamily="49" charset="0"/>
                <a:ea typeface="宋体" panose="02010600030101010101" pitchFamily="2" charset="-122"/>
              </a:rPr>
              <a:t>;</a:t>
            </a:r>
            <a:r>
              <a:rPr lang="zh-CN" altLang="en-US" sz="1600" dirty="0">
                <a:latin typeface="Courier New" panose="02070309020205020404" pitchFamily="49" charset="0"/>
                <a:ea typeface="宋体" panose="02010600030101010101" pitchFamily="2" charset="-122"/>
              </a:rPr>
              <a:t>汇编器将为了节省空间而使用 </a:t>
            </a:r>
            <a:r>
              <a:rPr lang="en-US" altLang="zh-CN" sz="1600" dirty="0">
                <a:latin typeface="Courier New" panose="02070309020205020404" pitchFamily="49" charset="0"/>
                <a:ea typeface="宋体" panose="02010600030101010101" pitchFamily="2" charset="-122"/>
              </a:rPr>
              <a:t>16 </a:t>
            </a:r>
            <a:r>
              <a:rPr lang="zh-CN" altLang="en-US" sz="1600" dirty="0">
                <a:latin typeface="Courier New" panose="02070309020205020404" pitchFamily="49" charset="0"/>
                <a:ea typeface="宋体" panose="02010600030101010101" pitchFamily="2" charset="-122"/>
              </a:rPr>
              <a:t>位指令	</a:t>
            </a:r>
          </a:p>
          <a:p>
            <a:pPr lvl="1"/>
            <a:r>
              <a:rPr lang="en-US" altLang="zh-CN" sz="1600" dirty="0">
                <a:latin typeface="Courier New" panose="02070309020205020404" pitchFamily="49" charset="0"/>
                <a:ea typeface="宋体" panose="02010600030101010101" pitchFamily="2" charset="-122"/>
              </a:rPr>
              <a:t>ADDS.N	R0,	#1	;</a:t>
            </a:r>
            <a:r>
              <a:rPr lang="zh-CN" altLang="en-US" sz="1600" dirty="0">
                <a:latin typeface="Courier New" panose="02070309020205020404" pitchFamily="49" charset="0"/>
                <a:ea typeface="宋体" panose="02010600030101010101" pitchFamily="2" charset="-122"/>
              </a:rPr>
              <a:t>指定使用 </a:t>
            </a:r>
            <a:r>
              <a:rPr lang="en-US" altLang="zh-CN" sz="1600" dirty="0">
                <a:latin typeface="Courier New" panose="02070309020205020404" pitchFamily="49" charset="0"/>
                <a:ea typeface="宋体" panose="02010600030101010101" pitchFamily="2" charset="-122"/>
              </a:rPr>
              <a:t>16 </a:t>
            </a:r>
            <a:r>
              <a:rPr lang="zh-CN" altLang="en-US" sz="1600" dirty="0">
                <a:latin typeface="Courier New" panose="02070309020205020404" pitchFamily="49" charset="0"/>
                <a:ea typeface="宋体" panose="02010600030101010101" pitchFamily="2" charset="-122"/>
              </a:rPr>
              <a:t>位指令（</a:t>
            </a:r>
            <a:r>
              <a:rPr lang="en-US" altLang="zh-CN" sz="1600" dirty="0">
                <a:latin typeface="Courier New" panose="02070309020205020404" pitchFamily="49" charset="0"/>
                <a:ea typeface="宋体" panose="02010600030101010101" pitchFamily="2" charset="-122"/>
              </a:rPr>
              <a:t>N</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Narrow</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	</a:t>
            </a:r>
          </a:p>
          <a:p>
            <a:pPr lvl="1"/>
            <a:r>
              <a:rPr lang="en-US" altLang="zh-CN" sz="1600" dirty="0">
                <a:latin typeface="Courier New" panose="02070309020205020404" pitchFamily="49" charset="0"/>
                <a:ea typeface="宋体" panose="02010600030101010101" pitchFamily="2" charset="-122"/>
              </a:rPr>
              <a:t>ADDS.W	R0,	#1	;</a:t>
            </a:r>
            <a:r>
              <a:rPr lang="zh-CN" altLang="en-US" sz="1600" dirty="0">
                <a:latin typeface="Courier New" panose="02070309020205020404" pitchFamily="49" charset="0"/>
                <a:ea typeface="宋体" panose="02010600030101010101" pitchFamily="2" charset="-122"/>
              </a:rPr>
              <a:t>指定使用 </a:t>
            </a:r>
            <a:r>
              <a:rPr lang="en-US" altLang="zh-CN" sz="1600" dirty="0">
                <a:latin typeface="Courier New" panose="02070309020205020404" pitchFamily="49" charset="0"/>
                <a:ea typeface="宋体" panose="02010600030101010101" pitchFamily="2" charset="-122"/>
              </a:rPr>
              <a:t>32 </a:t>
            </a:r>
            <a:r>
              <a:rPr lang="zh-CN" altLang="en-US" sz="1600" dirty="0">
                <a:latin typeface="Courier New" panose="02070309020205020404" pitchFamily="49" charset="0"/>
                <a:ea typeface="宋体" panose="02010600030101010101" pitchFamily="2" charset="-122"/>
              </a:rPr>
              <a:t>位指令（</a:t>
            </a:r>
            <a:r>
              <a:rPr lang="en-US" altLang="zh-CN" sz="1600" dirty="0">
                <a:latin typeface="Courier New" panose="02070309020205020404" pitchFamily="49" charset="0"/>
                <a:ea typeface="宋体" panose="02010600030101010101" pitchFamily="2" charset="-122"/>
              </a:rPr>
              <a:t>W=Wide</a:t>
            </a:r>
            <a:r>
              <a:rPr lang="zh-CN" altLang="en-US" sz="1600" dirty="0">
                <a:latin typeface="Courier New" panose="02070309020205020404" pitchFamily="49" charset="0"/>
                <a:ea typeface="宋体" panose="02010600030101010101" pitchFamily="2" charset="-122"/>
              </a:rPr>
              <a:t>）</a:t>
            </a:r>
            <a:r>
              <a:rPr lang="en-US" altLang="zh-CN" sz="1600" dirty="0">
                <a:latin typeface="Courier New" panose="02070309020205020404" pitchFamily="49" charset="0"/>
                <a:ea typeface="宋体" panose="02010600030101010101" pitchFamily="2" charset="-122"/>
              </a:rPr>
              <a:t>	</a:t>
            </a:r>
          </a:p>
          <a:p>
            <a:r>
              <a:rPr lang="en-US" altLang="zh-CN" dirty="0">
                <a:latin typeface="Calibri" panose="020F0502020204030204" pitchFamily="34" charset="0"/>
              </a:rPr>
              <a:t>.W(Wide)</a:t>
            </a:r>
            <a:r>
              <a:rPr lang="zh-CN" altLang="en-US" dirty="0">
                <a:latin typeface="宋体" panose="02010600030101010101" pitchFamily="2" charset="-122"/>
              </a:rPr>
              <a:t>后缀指定 </a:t>
            </a:r>
            <a:r>
              <a:rPr lang="en-US" altLang="zh-CN" dirty="0">
                <a:latin typeface="Calibri" panose="020F0502020204030204" pitchFamily="34" charset="0"/>
              </a:rPr>
              <a:t>32 </a:t>
            </a:r>
            <a:r>
              <a:rPr lang="zh-CN" altLang="en-US" dirty="0">
                <a:latin typeface="宋体" panose="02010600030101010101" pitchFamily="2" charset="-122"/>
              </a:rPr>
              <a:t>位指令。如果没有给出后缀，汇编器会先试着用 </a:t>
            </a:r>
            <a:r>
              <a:rPr lang="en-US" altLang="zh-CN" dirty="0">
                <a:latin typeface="Calibri" panose="020F0502020204030204" pitchFamily="34" charset="0"/>
              </a:rPr>
              <a:t>16 </a:t>
            </a:r>
            <a:r>
              <a:rPr lang="zh-CN" altLang="en-US" dirty="0">
                <a:latin typeface="宋体" panose="02010600030101010101" pitchFamily="2" charset="-122"/>
              </a:rPr>
              <a:t>位指令以缩小</a:t>
            </a:r>
            <a:r>
              <a:rPr lang="zh-CN" altLang="en-US" dirty="0">
                <a:latin typeface="宋体" panose="02010600030101010101" pitchFamily="2" charset="-122"/>
                <a:ea typeface="宋体" panose="02010600030101010101" pitchFamily="2" charset="-122"/>
              </a:rPr>
              <a:t>代码体积，如果不行再使用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位指令。因此，使用“</a:t>
            </a:r>
            <a:r>
              <a:rPr lang="en-US" altLang="zh-CN" dirty="0">
                <a:latin typeface="Calibri" panose="020F0502020204030204" pitchFamily="34" charset="0"/>
                <a:ea typeface="宋体" panose="02010600030101010101" pitchFamily="2" charset="-122"/>
              </a:rPr>
              <a:t>.N</a:t>
            </a:r>
            <a:r>
              <a:rPr lang="zh-CN" altLang="en-US" dirty="0">
                <a:latin typeface="宋体" panose="02010600030101010101" pitchFamily="2" charset="-122"/>
                <a:ea typeface="宋体" panose="02010600030101010101" pitchFamily="2" charset="-122"/>
              </a:rPr>
              <a:t>”其实是多此一举，不过汇编器可</a:t>
            </a:r>
          </a:p>
          <a:p>
            <a:endParaRPr lang="zh-CN" altLang="en-US" dirty="0"/>
          </a:p>
        </p:txBody>
      </p:sp>
    </p:spTree>
    <p:extLst>
      <p:ext uri="{BB962C8B-B14F-4D97-AF65-F5344CB8AC3E}">
        <p14:creationId xmlns:p14="http://schemas.microsoft.com/office/powerpoint/2010/main" val="3356376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sz="2400" dirty="0">
                <a:latin typeface="Calibri" panose="020F0502020204030204" pitchFamily="34" charset="0"/>
                <a:ea typeface="宋体" panose="02010600030101010101" pitchFamily="2" charset="-122"/>
              </a:rPr>
              <a:t>32 </a:t>
            </a:r>
            <a:r>
              <a:rPr lang="zh-CN" altLang="en-US" sz="2400" dirty="0">
                <a:latin typeface="宋体" panose="02010600030101010101" pitchFamily="2" charset="-122"/>
                <a:ea typeface="宋体" panose="02010600030101010101" pitchFamily="2" charset="-122"/>
              </a:rPr>
              <a:t>位 </a:t>
            </a:r>
            <a:r>
              <a:rPr lang="en-US" altLang="zh-CN" sz="2400" dirty="0">
                <a:latin typeface="Calibri" panose="020F0502020204030204" pitchFamily="34" charset="0"/>
                <a:ea typeface="宋体" panose="02010600030101010101" pitchFamily="2" charset="-122"/>
              </a:rPr>
              <a:t>Thumb‐2 </a:t>
            </a:r>
            <a:r>
              <a:rPr lang="zh-CN" altLang="en-US" sz="2400" dirty="0">
                <a:latin typeface="宋体" panose="02010600030101010101" pitchFamily="2" charset="-122"/>
                <a:ea typeface="宋体" panose="02010600030101010101" pitchFamily="2" charset="-122"/>
              </a:rPr>
              <a:t>指令也可以按半字对齐（以前 </a:t>
            </a:r>
            <a:r>
              <a:rPr lang="en-US" altLang="zh-CN" sz="2400" dirty="0">
                <a:latin typeface="Calibri" panose="020F0502020204030204" pitchFamily="34" charset="0"/>
                <a:ea typeface="宋体" panose="02010600030101010101" pitchFamily="2" charset="-122"/>
              </a:rPr>
              <a:t>ARM 32 </a:t>
            </a:r>
            <a:r>
              <a:rPr lang="zh-CN" altLang="en-US" sz="2400" dirty="0">
                <a:latin typeface="宋体" panose="02010600030101010101" pitchFamily="2" charset="-122"/>
                <a:ea typeface="宋体" panose="02010600030101010101" pitchFamily="2" charset="-122"/>
              </a:rPr>
              <a:t>位指令都必须按字对齐），因此下例是允许的：</a:t>
            </a:r>
          </a:p>
          <a:p>
            <a:pPr lvl="2"/>
            <a:r>
              <a:rPr lang="en-US" altLang="zh-CN" dirty="0">
                <a:latin typeface="Courier New" panose="02070309020205020404" pitchFamily="49" charset="0"/>
                <a:ea typeface="宋体" panose="02010600030101010101" pitchFamily="2" charset="-122"/>
              </a:rPr>
              <a:t>0x1000: LDR    r0, [r1]   ;</a:t>
            </a:r>
            <a:r>
              <a:rPr lang="zh-CN" altLang="en-US" dirty="0">
                <a:latin typeface="宋体" panose="02010600030101010101" pitchFamily="2" charset="-122"/>
                <a:ea typeface="宋体" panose="02010600030101010101" pitchFamily="2" charset="-122"/>
              </a:rPr>
              <a:t>一个 </a:t>
            </a:r>
            <a:r>
              <a:rPr lang="en-US" altLang="zh-CN" dirty="0">
                <a:latin typeface="Courier New" panose="02070309020205020404" pitchFamily="49" charset="0"/>
                <a:ea typeface="宋体" panose="02010600030101010101" pitchFamily="2" charset="-122"/>
              </a:rPr>
              <a:t>16 </a:t>
            </a:r>
            <a:r>
              <a:rPr lang="zh-CN" altLang="en-US" dirty="0">
                <a:latin typeface="宋体" panose="02010600030101010101" pitchFamily="2" charset="-122"/>
                <a:ea typeface="宋体" panose="02010600030101010101" pitchFamily="2" charset="-122"/>
              </a:rPr>
              <a:t>位的指令</a:t>
            </a:r>
          </a:p>
          <a:p>
            <a:pPr lvl="2"/>
            <a:r>
              <a:rPr lang="en-US" altLang="zh-CN" dirty="0">
                <a:latin typeface="Courier New" panose="02070309020205020404" pitchFamily="49" charset="0"/>
                <a:ea typeface="宋体" panose="02010600030101010101" pitchFamily="2" charset="-122"/>
              </a:rPr>
              <a:t>0x1002: RBIT.W r0         ;</a:t>
            </a:r>
            <a:r>
              <a:rPr lang="zh-CN" altLang="en-US" dirty="0">
                <a:latin typeface="宋体" panose="02010600030101010101" pitchFamily="2" charset="-122"/>
                <a:ea typeface="宋体" panose="02010600030101010101" pitchFamily="2" charset="-122"/>
              </a:rPr>
              <a:t>一个 </a:t>
            </a:r>
            <a:r>
              <a:rPr lang="en-US" altLang="zh-CN" dirty="0">
                <a:latin typeface="Courier New" panose="02070309020205020404" pitchFamily="49"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位的指令，跨越了字的边界</a:t>
            </a:r>
          </a:p>
          <a:p>
            <a:endParaRPr lang="zh-CN" altLang="en-US" dirty="0"/>
          </a:p>
        </p:txBody>
      </p:sp>
    </p:spTree>
    <p:extLst>
      <p:ext uri="{BB962C8B-B14F-4D97-AF65-F5344CB8AC3E}">
        <p14:creationId xmlns:p14="http://schemas.microsoft.com/office/powerpoint/2010/main" val="3482470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latin typeface="Calibri" panose="020F0502020204030204" pitchFamily="34" charset="0"/>
              </a:rPr>
              <a:t>APSR </a:t>
            </a:r>
            <a:r>
              <a:rPr lang="zh-CN" altLang="en-US" dirty="0">
                <a:latin typeface="宋体" panose="02010600030101010101" pitchFamily="2" charset="-122"/>
                <a:ea typeface="宋体" panose="02010600030101010101" pitchFamily="2" charset="-122"/>
              </a:rPr>
              <a:t>中的 </a:t>
            </a:r>
            <a:r>
              <a:rPr lang="en-US" altLang="zh-CN" dirty="0">
                <a:latin typeface="Calibri" panose="020F0502020204030204" pitchFamily="34" charset="0"/>
                <a:ea typeface="宋体" panose="02010600030101010101" pitchFamily="2" charset="-122"/>
              </a:rPr>
              <a:t>5 </a:t>
            </a:r>
            <a:r>
              <a:rPr lang="zh-CN" altLang="en-US" dirty="0">
                <a:latin typeface="宋体" panose="02010600030101010101" pitchFamily="2" charset="-122"/>
                <a:ea typeface="宋体" panose="02010600030101010101" pitchFamily="2" charset="-122"/>
              </a:rPr>
              <a:t>个标志位</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N:    </a:t>
            </a:r>
            <a:r>
              <a:rPr lang="zh-CN" altLang="en-US" dirty="0">
                <a:latin typeface="宋体" panose="02010600030101010101" pitchFamily="2" charset="-122"/>
                <a:ea typeface="宋体" panose="02010600030101010101" pitchFamily="2" charset="-122"/>
              </a:rPr>
              <a:t>负数标志</a:t>
            </a:r>
            <a:r>
              <a:rPr lang="en-US" altLang="zh-CN" dirty="0">
                <a:latin typeface="Calibri" panose="020F0502020204030204" pitchFamily="34" charset="0"/>
                <a:ea typeface="宋体" panose="02010600030101010101" pitchFamily="2" charset="-122"/>
              </a:rPr>
              <a:t>(Negative)</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Z</a:t>
            </a:r>
            <a:r>
              <a:rPr lang="zh-CN" altLang="en-US" dirty="0">
                <a:latin typeface="宋体" panose="02010600030101010101" pitchFamily="2" charset="-122"/>
                <a:ea typeface="宋体" panose="02010600030101010101" pitchFamily="2" charset="-122"/>
              </a:rPr>
              <a:t>： 零结果标志</a:t>
            </a:r>
            <a:r>
              <a:rPr lang="en-US" altLang="zh-CN" dirty="0">
                <a:latin typeface="Calibri" panose="020F0502020204030204" pitchFamily="34" charset="0"/>
                <a:ea typeface="宋体" panose="02010600030101010101" pitchFamily="2" charset="-122"/>
              </a:rPr>
              <a:t>(Zero)</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C:   </a:t>
            </a:r>
            <a:r>
              <a:rPr lang="zh-CN" altLang="en-US" dirty="0">
                <a:latin typeface="宋体" panose="02010600030101010101" pitchFamily="2" charset="-122"/>
                <a:ea typeface="宋体" panose="02010600030101010101" pitchFamily="2" charset="-122"/>
              </a:rPr>
              <a:t>进位</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借位标志</a:t>
            </a:r>
            <a:r>
              <a:rPr lang="en-US" altLang="zh-CN" dirty="0">
                <a:latin typeface="Calibri" panose="020F0502020204030204" pitchFamily="34" charset="0"/>
                <a:ea typeface="宋体" panose="02010600030101010101" pitchFamily="2" charset="-122"/>
              </a:rPr>
              <a:t>(Carry)</a:t>
            </a:r>
          </a:p>
          <a:p>
            <a:r>
              <a:rPr lang="en-US" altLang="zh-CN" dirty="0">
                <a:latin typeface="Arial" panose="020B0604020202020204" pitchFamily="34" charset="0"/>
                <a:ea typeface="宋体" panose="02010600030101010101" pitchFamily="2" charset="-122"/>
              </a:rPr>
              <a:t>• </a:t>
            </a:r>
            <a:r>
              <a:rPr lang="en-US" altLang="zh-CN" dirty="0">
                <a:latin typeface="Calibri" panose="020F0502020204030204" pitchFamily="34" charset="0"/>
                <a:ea typeface="宋体" panose="02010600030101010101" pitchFamily="2" charset="-122"/>
              </a:rPr>
              <a:t>V:     </a:t>
            </a:r>
            <a:r>
              <a:rPr lang="zh-CN" altLang="en-US" dirty="0">
                <a:latin typeface="宋体" panose="02010600030101010101" pitchFamily="2" charset="-122"/>
                <a:ea typeface="宋体" panose="02010600030101010101" pitchFamily="2" charset="-122"/>
              </a:rPr>
              <a:t>溢出标志</a:t>
            </a:r>
            <a:r>
              <a:rPr lang="en-US" altLang="zh-CN" dirty="0">
                <a:latin typeface="Calibri" panose="020F0502020204030204" pitchFamily="34" charset="0"/>
                <a:ea typeface="宋体" panose="02010600030101010101" pitchFamily="2" charset="-122"/>
              </a:rPr>
              <a:t>(</a:t>
            </a:r>
            <a:r>
              <a:rPr lang="en-US" altLang="zh-CN" dirty="0" err="1">
                <a:latin typeface="Calibri" panose="020F0502020204030204" pitchFamily="34" charset="0"/>
                <a:ea typeface="宋体" panose="02010600030101010101" pitchFamily="2" charset="-122"/>
              </a:rPr>
              <a:t>oVerflow</a:t>
            </a:r>
            <a:r>
              <a:rPr lang="en-US" altLang="zh-CN" dirty="0">
                <a:latin typeface="Calibri" panose="020F0502020204030204" pitchFamily="34" charset="0"/>
                <a:ea typeface="宋体" panose="02010600030101010101" pitchFamily="2" charset="-122"/>
              </a:rPr>
              <a:t>)</a:t>
            </a:r>
          </a:p>
          <a:p>
            <a:r>
              <a:rPr lang="en-US" altLang="zh-CN" dirty="0">
                <a:solidFill>
                  <a:srgbClr val="AE9D6E"/>
                </a:solidFill>
                <a:latin typeface="Arial" panose="020B0604020202020204" pitchFamily="34" charset="0"/>
                <a:ea typeface="宋体" panose="02010600030101010101" pitchFamily="2" charset="-122"/>
              </a:rPr>
              <a:t>• </a:t>
            </a:r>
            <a:r>
              <a:rPr lang="en-US" altLang="zh-CN" dirty="0">
                <a:solidFill>
                  <a:srgbClr val="AE9D6E"/>
                </a:solidFill>
                <a:latin typeface="Calibri" panose="020F0502020204030204" pitchFamily="34" charset="0"/>
                <a:ea typeface="宋体" panose="02010600030101010101" pitchFamily="2" charset="-122"/>
              </a:rPr>
              <a:t>S: </a:t>
            </a:r>
            <a:r>
              <a:rPr lang="zh-CN" altLang="en-US" dirty="0">
                <a:solidFill>
                  <a:srgbClr val="AE9D6E"/>
                </a:solidFill>
                <a:latin typeface="宋体" panose="02010600030101010101" pitchFamily="2" charset="-122"/>
                <a:ea typeface="宋体" panose="02010600030101010101" pitchFamily="2" charset="-122"/>
              </a:rPr>
              <a:t>饱和标志</a:t>
            </a:r>
            <a:r>
              <a:rPr lang="en-US" altLang="zh-CN" dirty="0">
                <a:solidFill>
                  <a:srgbClr val="AE9D6E"/>
                </a:solidFill>
                <a:latin typeface="Calibri" panose="020F0502020204030204" pitchFamily="34" charset="0"/>
                <a:ea typeface="宋体" panose="02010600030101010101" pitchFamily="2" charset="-122"/>
              </a:rPr>
              <a:t>(Saturation)</a:t>
            </a:r>
            <a:r>
              <a:rPr lang="zh-CN" altLang="en-US" dirty="0">
                <a:solidFill>
                  <a:srgbClr val="AE9D6E"/>
                </a:solidFill>
                <a:latin typeface="宋体" panose="02010600030101010101" pitchFamily="2" charset="-122"/>
                <a:ea typeface="宋体" panose="02010600030101010101" pitchFamily="2" charset="-122"/>
              </a:rPr>
              <a:t>，它不做条件转移的依据</a:t>
            </a:r>
            <a:endParaRPr lang="zh-CN" altLang="en-US" dirty="0">
              <a:solidFill>
                <a:srgbClr val="000000"/>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314777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42016830-70CE-43C9-AD35-6AB0A2F4230C}"/>
              </a:ext>
            </a:extLst>
          </p:cNvPr>
          <p:cNvPicPr>
            <a:picLocks noChangeAspect="1"/>
          </p:cNvPicPr>
          <p:nvPr/>
        </p:nvPicPr>
        <p:blipFill>
          <a:blip r:embed="rId2"/>
          <a:stretch>
            <a:fillRect/>
          </a:stretch>
        </p:blipFill>
        <p:spPr>
          <a:xfrm>
            <a:off x="3626753" y="640080"/>
            <a:ext cx="4958080" cy="55778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691677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E48D01E3-AED1-46C9-B523-17A9461C00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8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695FC05-2594-4673-AAC8-0FD2D0413A4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 name="Rectangle 66">
            <a:extLst>
              <a:ext uri="{FF2B5EF4-FFF2-40B4-BE49-F238E27FC236}">
                <a16:creationId xmlns:a16="http://schemas.microsoft.com/office/drawing/2014/main" id="{DF327FF0-C38E-4831-A8A2-BD705672D28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图片 2">
            <a:extLst>
              <a:ext uri="{FF2B5EF4-FFF2-40B4-BE49-F238E27FC236}">
                <a16:creationId xmlns:a16="http://schemas.microsoft.com/office/drawing/2014/main" id="{418E03A5-9490-4C37-AD92-0129A4E85A41}"/>
              </a:ext>
            </a:extLst>
          </p:cNvPr>
          <p:cNvPicPr>
            <a:picLocks noChangeAspect="1"/>
          </p:cNvPicPr>
          <p:nvPr/>
        </p:nvPicPr>
        <p:blipFill>
          <a:blip r:embed="rId2"/>
          <a:stretch>
            <a:fillRect/>
          </a:stretch>
        </p:blipFill>
        <p:spPr>
          <a:xfrm>
            <a:off x="2669241" y="1438836"/>
            <a:ext cx="6101163" cy="1537641"/>
          </a:xfrm>
          <a:prstGeom prst="rect">
            <a:avLst/>
          </a:prstGeom>
        </p:spPr>
      </p:pic>
      <p:sp>
        <p:nvSpPr>
          <p:cNvPr id="69" name="Rectangle 68">
            <a:extLst>
              <a:ext uri="{FF2B5EF4-FFF2-40B4-BE49-F238E27FC236}">
                <a16:creationId xmlns:a16="http://schemas.microsoft.com/office/drawing/2014/main" id="{13AC83F2-62BC-408B-8009-1BF49614653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3396996"/>
            <a:ext cx="348192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516835"/>
            <a:ext cx="1563893" cy="1365753"/>
          </a:xfrm>
        </p:spPr>
        <p:txBody>
          <a:bodyPr vert="horz" lIns="91440" tIns="45720" rIns="91440" bIns="45720" rtlCol="0">
            <a:normAutofit/>
          </a:bodyPr>
          <a:lstStyle/>
          <a:p>
            <a:r>
              <a:rPr lang="en-US" altLang="zh-CN" sz="3500" dirty="0">
                <a:solidFill>
                  <a:srgbClr val="FFFFFF"/>
                </a:solidFill>
                <a:latin typeface="+mj-lt"/>
                <a:ea typeface="+mj-ea"/>
              </a:rPr>
              <a:t>CM3</a:t>
            </a:r>
            <a:r>
              <a:rPr lang="zh-CN" altLang="en-US" sz="3500" dirty="0">
                <a:solidFill>
                  <a:srgbClr val="FFFFFF"/>
                </a:solidFill>
                <a:latin typeface="+mj-lt"/>
                <a:ea typeface="+mj-ea"/>
              </a:rPr>
              <a:t>指令集</a:t>
            </a:r>
          </a:p>
        </p:txBody>
      </p:sp>
      <p:sp>
        <p:nvSpPr>
          <p:cNvPr id="47" name="Content Placeholder 26"/>
          <p:cNvSpPr>
            <a:spLocks noGrp="1"/>
          </p:cNvSpPr>
          <p:nvPr>
            <p:ph idx="1"/>
          </p:nvPr>
        </p:nvSpPr>
        <p:spPr>
          <a:xfrm>
            <a:off x="822959" y="2236304"/>
            <a:ext cx="4483453" cy="3652667"/>
          </a:xfrm>
        </p:spPr>
        <p:txBody>
          <a:bodyPr>
            <a:normAutofit/>
          </a:bodyPr>
          <a:lstStyle/>
          <a:p>
            <a:endParaRPr lang="en-US" sz="1600" dirty="0">
              <a:solidFill>
                <a:srgbClr val="FFFFFF"/>
              </a:solidFill>
            </a:endParaRPr>
          </a:p>
        </p:txBody>
      </p:sp>
      <p:pic>
        <p:nvPicPr>
          <p:cNvPr id="25" name="图片 3"/>
          <p:cNvPicPr>
            <a:picLocks noChangeAspect="1"/>
          </p:cNvPicPr>
          <p:nvPr/>
        </p:nvPicPr>
        <p:blipFill>
          <a:blip r:embed="rId3"/>
          <a:stretch>
            <a:fillRect/>
          </a:stretch>
        </p:blipFill>
        <p:spPr>
          <a:xfrm>
            <a:off x="2669241" y="4047660"/>
            <a:ext cx="6101163" cy="2290973"/>
          </a:xfrm>
          <a:prstGeom prst="rect">
            <a:avLst/>
          </a:prstGeom>
        </p:spPr>
      </p:pic>
    </p:spTree>
    <p:extLst>
      <p:ext uri="{BB962C8B-B14F-4D97-AF65-F5344CB8AC3E}">
        <p14:creationId xmlns:p14="http://schemas.microsoft.com/office/powerpoint/2010/main" val="2843087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24F228DC-0865-4943-A01C-5552ACE807BD}"/>
              </a:ext>
            </a:extLst>
          </p:cNvPr>
          <p:cNvPicPr>
            <a:picLocks noGrp="1" noChangeAspect="1"/>
          </p:cNvPicPr>
          <p:nvPr>
            <p:ph idx="1"/>
          </p:nvPr>
        </p:nvPicPr>
        <p:blipFill>
          <a:blip r:embed="rId2"/>
          <a:stretch>
            <a:fillRect/>
          </a:stretch>
        </p:blipFill>
        <p:spPr>
          <a:xfrm>
            <a:off x="1283989" y="643538"/>
            <a:ext cx="6576845"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2815613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F858C7BA-08F1-4B53-94CA-1C8D53A0F902}"/>
              </a:ext>
            </a:extLst>
          </p:cNvPr>
          <p:cNvPicPr>
            <a:picLocks noGrp="1" noChangeAspect="1"/>
          </p:cNvPicPr>
          <p:nvPr>
            <p:ph idx="1"/>
          </p:nvPr>
        </p:nvPicPr>
        <p:blipFill>
          <a:blip r:embed="rId2"/>
          <a:stretch>
            <a:fillRect/>
          </a:stretch>
        </p:blipFill>
        <p:spPr>
          <a:xfrm>
            <a:off x="475499" y="1066627"/>
            <a:ext cx="8193826" cy="2772408"/>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341323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21" name="Rectangle 20">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图片 4" descr="图片包含 屏幕截图&#10;&#10;已生成极高可信度的说明">
            <a:extLst>
              <a:ext uri="{FF2B5EF4-FFF2-40B4-BE49-F238E27FC236}">
                <a16:creationId xmlns:a16="http://schemas.microsoft.com/office/drawing/2014/main" id="{05CF3C2E-14D7-4ED4-9A9E-C1521381EC4B}"/>
              </a:ext>
            </a:extLst>
          </p:cNvPr>
          <p:cNvPicPr>
            <a:picLocks noGrp="1" noChangeAspect="1"/>
          </p:cNvPicPr>
          <p:nvPr>
            <p:ph idx="1"/>
          </p:nvPr>
        </p:nvPicPr>
        <p:blipFill>
          <a:blip r:embed="rId2"/>
          <a:stretch>
            <a:fillRect/>
          </a:stretch>
        </p:blipFill>
        <p:spPr>
          <a:xfrm>
            <a:off x="841911" y="643538"/>
            <a:ext cx="7461002"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79315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CC64B761-1932-4203-BA25-87EED1FFB3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8388" y="1846263"/>
            <a:ext cx="3766567" cy="4352157"/>
          </a:xfrm>
        </p:spPr>
      </p:pic>
    </p:spTree>
    <p:extLst>
      <p:ext uri="{BB962C8B-B14F-4D97-AF65-F5344CB8AC3E}">
        <p14:creationId xmlns:p14="http://schemas.microsoft.com/office/powerpoint/2010/main" val="31241513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2CBF9621-46C4-4E69-B07E-B4550F3CF477}"/>
              </a:ext>
            </a:extLst>
          </p:cNvPr>
          <p:cNvPicPr>
            <a:picLocks noChangeAspect="1"/>
          </p:cNvPicPr>
          <p:nvPr/>
        </p:nvPicPr>
        <p:blipFill>
          <a:blip r:embed="rId2"/>
          <a:stretch>
            <a:fillRect/>
          </a:stretch>
        </p:blipFill>
        <p:spPr>
          <a:xfrm>
            <a:off x="3911234" y="0"/>
            <a:ext cx="4372154" cy="683149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828829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A317CBFA-A14D-4773-AF4E-D6921208F3E3}"/>
              </a:ext>
            </a:extLst>
          </p:cNvPr>
          <p:cNvPicPr>
            <a:picLocks noGrp="1" noChangeAspect="1"/>
          </p:cNvPicPr>
          <p:nvPr>
            <p:ph idx="1"/>
          </p:nvPr>
        </p:nvPicPr>
        <p:blipFill>
          <a:blip r:embed="rId2"/>
          <a:stretch>
            <a:fillRect/>
          </a:stretch>
        </p:blipFill>
        <p:spPr>
          <a:xfrm>
            <a:off x="1423608" y="643538"/>
            <a:ext cx="6297608"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3973925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25" name="Rectangle 12">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4">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16">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8">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图片 4">
            <a:extLst>
              <a:ext uri="{FF2B5EF4-FFF2-40B4-BE49-F238E27FC236}">
                <a16:creationId xmlns:a16="http://schemas.microsoft.com/office/drawing/2014/main" id="{A7EA5A64-BAC2-4C35-B95D-6B7379B2FF1E}"/>
              </a:ext>
            </a:extLst>
          </p:cNvPr>
          <p:cNvPicPr>
            <a:picLocks noGrp="1" noChangeAspect="1"/>
          </p:cNvPicPr>
          <p:nvPr>
            <p:ph idx="1"/>
          </p:nvPr>
        </p:nvPicPr>
        <p:blipFill>
          <a:blip r:embed="rId2"/>
          <a:stretch>
            <a:fillRect/>
          </a:stretch>
        </p:blipFill>
        <p:spPr>
          <a:xfrm>
            <a:off x="1058621" y="164563"/>
            <a:ext cx="6794461" cy="473913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42533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endParaRPr lang="en-US" altLang="zh-CN" dirty="0"/>
          </a:p>
          <a:p>
            <a:r>
              <a:rPr lang="zh-CN" altLang="en-US" dirty="0"/>
              <a:t>未支持的指令：</a:t>
            </a:r>
            <a:endParaRPr lang="en-US" altLang="zh-CN" dirty="0"/>
          </a:p>
          <a:p>
            <a:pPr lvl="1"/>
            <a:r>
              <a:rPr lang="en-US" altLang="zh-CN" dirty="0"/>
              <a:t>BLX #</a:t>
            </a:r>
            <a:r>
              <a:rPr lang="en-US" altLang="zh-CN" dirty="0" err="1"/>
              <a:t>im</a:t>
            </a:r>
            <a:r>
              <a:rPr lang="en-US" altLang="zh-CN" dirty="0"/>
              <a:t> </a:t>
            </a:r>
            <a:r>
              <a:rPr lang="zh-CN" altLang="en-US" dirty="0"/>
              <a:t>在使用立即数做操作数时，</a:t>
            </a:r>
            <a:r>
              <a:rPr lang="en-US" altLang="zh-CN" dirty="0"/>
              <a:t>BLX </a:t>
            </a:r>
            <a:r>
              <a:rPr lang="zh-CN" altLang="en-US" dirty="0"/>
              <a:t>总是要切入</a:t>
            </a:r>
            <a:r>
              <a:rPr lang="en-US" altLang="zh-CN" dirty="0"/>
              <a:t>ARM </a:t>
            </a:r>
            <a:r>
              <a:rPr lang="zh-CN" altLang="en-US" dirty="0"/>
              <a:t>状态。因为</a:t>
            </a:r>
            <a:r>
              <a:rPr lang="en-US" altLang="zh-CN" dirty="0"/>
              <a:t>Cortex-M3 </a:t>
            </a:r>
            <a:r>
              <a:rPr lang="zh-CN" altLang="en-US" dirty="0"/>
              <a:t>只在</a:t>
            </a:r>
            <a:r>
              <a:rPr lang="en-US" altLang="zh-CN" dirty="0"/>
              <a:t>Thumb </a:t>
            </a:r>
            <a:r>
              <a:rPr lang="zh-CN" altLang="en-US" dirty="0"/>
              <a:t>态下运行，故以此指令为代表的，凡是试图切入</a:t>
            </a:r>
            <a:r>
              <a:rPr lang="en-US" altLang="zh-CN" dirty="0"/>
              <a:t>ARM </a:t>
            </a:r>
            <a:r>
              <a:rPr lang="zh-CN" altLang="en-US" dirty="0"/>
              <a:t>态的操作，都将引发一个用法</a:t>
            </a:r>
            <a:r>
              <a:rPr lang="en-US" altLang="zh-CN" dirty="0"/>
              <a:t>fault</a:t>
            </a:r>
            <a:r>
              <a:rPr lang="zh-CN" altLang="en-US" dirty="0"/>
              <a:t>。</a:t>
            </a:r>
            <a:endParaRPr lang="en-US" altLang="zh-CN" dirty="0"/>
          </a:p>
          <a:p>
            <a:pPr lvl="1"/>
            <a:endParaRPr lang="zh-CN" altLang="en-US" dirty="0"/>
          </a:p>
          <a:p>
            <a:pPr lvl="1"/>
            <a:r>
              <a:rPr lang="en-US" altLang="zh-CN" dirty="0"/>
              <a:t>SETEND </a:t>
            </a:r>
            <a:r>
              <a:rPr lang="zh-CN" altLang="en-US" dirty="0"/>
              <a:t>由 </a:t>
            </a:r>
            <a:r>
              <a:rPr lang="en-US" altLang="zh-CN" dirty="0"/>
              <a:t>v6 </a:t>
            </a:r>
            <a:r>
              <a:rPr lang="zh-CN" altLang="en-US" dirty="0"/>
              <a:t>引入的，在运行时改变处理器端设置的指令（大端或小端）。因为</a:t>
            </a:r>
            <a:r>
              <a:rPr lang="en-US" altLang="zh-CN" dirty="0"/>
              <a:t>Cortex-M3 </a:t>
            </a:r>
            <a:r>
              <a:rPr lang="zh-CN" altLang="en-US" dirty="0"/>
              <a:t>不支持动态端的功能，所以此指令也将引发</a:t>
            </a:r>
            <a:r>
              <a:rPr lang="en-US" altLang="zh-CN" dirty="0"/>
              <a:t>fault</a:t>
            </a:r>
            <a:endParaRPr lang="zh-CN" altLang="en-US" dirty="0"/>
          </a:p>
        </p:txBody>
      </p:sp>
    </p:spTree>
    <p:extLst>
      <p:ext uri="{BB962C8B-B14F-4D97-AF65-F5344CB8AC3E}">
        <p14:creationId xmlns:p14="http://schemas.microsoft.com/office/powerpoint/2010/main" val="28138429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8CB4ACA3-58EB-4E34-AC14-6F5518B06CCD}"/>
              </a:ext>
            </a:extLst>
          </p:cNvPr>
          <p:cNvPicPr>
            <a:picLocks noGrp="1" noChangeAspect="1"/>
          </p:cNvPicPr>
          <p:nvPr>
            <p:ph idx="1"/>
          </p:nvPr>
        </p:nvPicPr>
        <p:blipFill>
          <a:blip r:embed="rId2"/>
          <a:stretch>
            <a:fillRect/>
          </a:stretch>
        </p:blipFill>
        <p:spPr>
          <a:xfrm>
            <a:off x="475499" y="705861"/>
            <a:ext cx="8193826" cy="349394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不支持的协处理器相关指令</a:t>
            </a:r>
          </a:p>
        </p:txBody>
      </p:sp>
    </p:spTree>
    <p:extLst>
      <p:ext uri="{BB962C8B-B14F-4D97-AF65-F5344CB8AC3E}">
        <p14:creationId xmlns:p14="http://schemas.microsoft.com/office/powerpoint/2010/main" val="2107519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DE16C97-CDFC-4891-8AFB-A33BCBD8DD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4AB835-3BB7-4792-96BB-F735CE7FA7D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169826A-DEB6-46C3-BC87-8C15BA79F23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80D973D0-162A-43CD-B60A-A0216D91FFE2}"/>
              </a:ext>
            </a:extLst>
          </p:cNvPr>
          <p:cNvPicPr>
            <a:picLocks noChangeAspect="1"/>
          </p:cNvPicPr>
          <p:nvPr/>
        </p:nvPicPr>
        <p:blipFill>
          <a:blip r:embed="rId2"/>
          <a:stretch>
            <a:fillRect/>
          </a:stretch>
        </p:blipFill>
        <p:spPr>
          <a:xfrm>
            <a:off x="3535134" y="4550741"/>
            <a:ext cx="5135337" cy="96677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481692" y="642257"/>
            <a:ext cx="2563257" cy="5226837"/>
          </a:xfrm>
        </p:spPr>
        <p:txBody>
          <a:bodyPr anchor="t">
            <a:normAutofit/>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535134" y="642257"/>
            <a:ext cx="5135337" cy="3320143"/>
          </a:xfrm>
        </p:spPr>
        <p:txBody>
          <a:bodyPr>
            <a:normAutofit/>
          </a:bodyPr>
          <a:lstStyle/>
          <a:p>
            <a:r>
              <a:rPr lang="zh-CN" altLang="en-US" dirty="0"/>
              <a:t>改变处理器状态指令（</a:t>
            </a:r>
            <a:r>
              <a:rPr lang="en-US" altLang="zh-CN" dirty="0"/>
              <a:t>CPS</a:t>
            </a:r>
            <a:r>
              <a:rPr lang="zh-CN" altLang="en-US" dirty="0"/>
              <a:t>）的一些用法也不再支持。这是因为</a:t>
            </a:r>
            <a:r>
              <a:rPr lang="en-US" altLang="zh-CN" dirty="0"/>
              <a:t>PSRs </a:t>
            </a:r>
            <a:r>
              <a:rPr lang="zh-CN" altLang="en-US" dirty="0"/>
              <a:t>的定义已经变了，以前在</a:t>
            </a:r>
            <a:r>
              <a:rPr lang="en-US" altLang="zh-CN" dirty="0"/>
              <a:t>v6 </a:t>
            </a:r>
            <a:r>
              <a:rPr lang="zh-CN" altLang="en-US" dirty="0"/>
              <a:t>中定义的某些位在</a:t>
            </a:r>
            <a:r>
              <a:rPr lang="en-US" altLang="zh-CN" dirty="0"/>
              <a:t>CM3 </a:t>
            </a:r>
            <a:r>
              <a:rPr lang="zh-CN" altLang="en-US" dirty="0"/>
              <a:t>中不存在。</a:t>
            </a:r>
          </a:p>
        </p:txBody>
      </p:sp>
    </p:spTree>
    <p:extLst>
      <p:ext uri="{BB962C8B-B14F-4D97-AF65-F5344CB8AC3E}">
        <p14:creationId xmlns:p14="http://schemas.microsoft.com/office/powerpoint/2010/main" val="1248106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6D5BFF0F-23D2-4E83-B534-433FD6F5E55C}"/>
              </a:ext>
            </a:extLst>
          </p:cNvPr>
          <p:cNvPicPr>
            <a:picLocks noChangeAspect="1"/>
          </p:cNvPicPr>
          <p:nvPr/>
        </p:nvPicPr>
        <p:blipFill>
          <a:blip r:embed="rId2"/>
          <a:stretch>
            <a:fillRect/>
          </a:stretch>
        </p:blipFill>
        <p:spPr>
          <a:xfrm>
            <a:off x="3109577" y="2299447"/>
            <a:ext cx="5955000" cy="2092620"/>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en-US" altLang="zh-CN" sz="1300" dirty="0">
              <a:solidFill>
                <a:srgbClr val="FFFFFF"/>
              </a:solidFill>
            </a:endParaRPr>
          </a:p>
          <a:p>
            <a:endParaRPr lang="en-US" altLang="zh-CN" sz="1300" dirty="0">
              <a:solidFill>
                <a:srgbClr val="FFFFFF"/>
              </a:solidFill>
            </a:endParaRPr>
          </a:p>
          <a:p>
            <a:endParaRPr lang="en-US" altLang="zh-CN" sz="1300" dirty="0">
              <a:solidFill>
                <a:srgbClr val="FFFFFF"/>
              </a:solidFill>
            </a:endParaRPr>
          </a:p>
          <a:p>
            <a:r>
              <a:rPr lang="zh-CN" altLang="en-US" sz="1300" dirty="0">
                <a:solidFill>
                  <a:srgbClr val="FFFFFF"/>
                </a:solidFill>
              </a:rPr>
              <a:t>有些提示（</a:t>
            </a:r>
            <a:r>
              <a:rPr lang="en-US" altLang="zh-CN" sz="1300" dirty="0">
                <a:solidFill>
                  <a:srgbClr val="FFFFFF"/>
                </a:solidFill>
              </a:rPr>
              <a:t>hint</a:t>
            </a:r>
            <a:r>
              <a:rPr lang="zh-CN" altLang="en-US" sz="1300" dirty="0">
                <a:solidFill>
                  <a:srgbClr val="FFFFFF"/>
                </a:solidFill>
              </a:rPr>
              <a:t>）指令的功能不支持，它们在</a:t>
            </a:r>
            <a:r>
              <a:rPr lang="en-US" altLang="zh-CN" sz="1300" dirty="0">
                <a:solidFill>
                  <a:srgbClr val="FFFFFF"/>
                </a:solidFill>
              </a:rPr>
              <a:t>CM3 </a:t>
            </a:r>
            <a:r>
              <a:rPr lang="zh-CN" altLang="en-US" sz="1300" dirty="0">
                <a:solidFill>
                  <a:srgbClr val="FFFFFF"/>
                </a:solidFill>
              </a:rPr>
              <a:t>中按“</a:t>
            </a:r>
            <a:r>
              <a:rPr lang="en-US" altLang="zh-CN" sz="1300" dirty="0">
                <a:solidFill>
                  <a:srgbClr val="FFFFFF"/>
                </a:solidFill>
              </a:rPr>
              <a:t>NOP”</a:t>
            </a:r>
            <a:r>
              <a:rPr lang="zh-CN" altLang="en-US" sz="1300" dirty="0">
                <a:solidFill>
                  <a:srgbClr val="FFFFFF"/>
                </a:solidFill>
              </a:rPr>
              <a:t>指令对待。</a:t>
            </a:r>
          </a:p>
        </p:txBody>
      </p:sp>
    </p:spTree>
    <p:extLst>
      <p:ext uri="{BB962C8B-B14F-4D97-AF65-F5344CB8AC3E}">
        <p14:creationId xmlns:p14="http://schemas.microsoft.com/office/powerpoint/2010/main" val="1282973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指令集：数据传送</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中的数据传送类型包括：</a:t>
            </a:r>
          </a:p>
          <a:p>
            <a:pPr lvl="1"/>
            <a:r>
              <a:rPr lang="zh-CN" altLang="en-US" dirty="0"/>
              <a:t>􀁺 两个寄存器间传送数据</a:t>
            </a:r>
          </a:p>
          <a:p>
            <a:pPr lvl="1"/>
            <a:r>
              <a:rPr lang="zh-CN" altLang="en-US" dirty="0"/>
              <a:t>􀁺 寄存器与存储器间传送数据</a:t>
            </a:r>
          </a:p>
          <a:p>
            <a:pPr lvl="1"/>
            <a:r>
              <a:rPr lang="zh-CN" altLang="en-US" dirty="0"/>
              <a:t>􀁺 寄存器与特殊功能寄存器间传送数据</a:t>
            </a:r>
          </a:p>
          <a:p>
            <a:pPr lvl="1"/>
            <a:r>
              <a:rPr lang="zh-CN" altLang="en-US" dirty="0"/>
              <a:t>􀁺 把一个立即数加载到寄存器</a:t>
            </a:r>
          </a:p>
        </p:txBody>
      </p:sp>
    </p:spTree>
    <p:extLst>
      <p:ext uri="{BB962C8B-B14F-4D97-AF65-F5344CB8AC3E}">
        <p14:creationId xmlns:p14="http://schemas.microsoft.com/office/powerpoint/2010/main" val="234349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2"/>
            <a:ext cx="7543801" cy="2056779"/>
          </a:xfrm>
        </p:spPr>
        <p:txBody>
          <a:bodyPr>
            <a:normAutofit fontScale="70000" lnSpcReduction="20000"/>
          </a:bodyPr>
          <a:lstStyle/>
          <a:p>
            <a:r>
              <a:rPr lang="zh-CN" altLang="en-US" dirty="0"/>
              <a:t>用于在寄存器间传送数据的指令是</a:t>
            </a:r>
            <a:r>
              <a:rPr lang="en-US" altLang="zh-CN" dirty="0"/>
              <a:t>MOV</a:t>
            </a:r>
            <a:r>
              <a:rPr lang="zh-CN" altLang="en-US" dirty="0"/>
              <a:t>。比如，如果要把</a:t>
            </a:r>
            <a:r>
              <a:rPr lang="en-US" altLang="zh-CN" dirty="0"/>
              <a:t>R3 </a:t>
            </a:r>
            <a:r>
              <a:rPr lang="zh-CN" altLang="en-US" dirty="0"/>
              <a:t>的数据传送给</a:t>
            </a:r>
            <a:r>
              <a:rPr lang="en-US" altLang="zh-CN" dirty="0"/>
              <a:t>R8</a:t>
            </a:r>
            <a:r>
              <a:rPr lang="zh-CN" altLang="en-US" dirty="0"/>
              <a:t>，则写作：</a:t>
            </a:r>
          </a:p>
          <a:p>
            <a:pPr lvl="1"/>
            <a:r>
              <a:rPr lang="en-US" altLang="zh-CN" dirty="0"/>
              <a:t>MOV R8, R3</a:t>
            </a:r>
          </a:p>
          <a:p>
            <a:r>
              <a:rPr lang="en-US" altLang="zh-CN" dirty="0"/>
              <a:t>MOV </a:t>
            </a:r>
            <a:r>
              <a:rPr lang="zh-CN" altLang="en-US" dirty="0"/>
              <a:t>的一个衍生物是</a:t>
            </a:r>
            <a:r>
              <a:rPr lang="en-US" altLang="zh-CN" dirty="0"/>
              <a:t>MVN</a:t>
            </a:r>
            <a:r>
              <a:rPr lang="zh-CN" altLang="en-US" dirty="0"/>
              <a:t>，它把寄存器的内容取反后再传送。</a:t>
            </a:r>
          </a:p>
          <a:p>
            <a:r>
              <a:rPr lang="zh-CN" altLang="en-US" dirty="0"/>
              <a:t>用于访问存储器的基础指令是“加载（</a:t>
            </a:r>
            <a:r>
              <a:rPr lang="en-US" altLang="zh-CN" dirty="0"/>
              <a:t>Load</a:t>
            </a:r>
            <a:r>
              <a:rPr lang="zh-CN" altLang="en-US" dirty="0"/>
              <a:t>）”和“存储（</a:t>
            </a:r>
            <a:r>
              <a:rPr lang="en-US" altLang="zh-CN" dirty="0"/>
              <a:t>Store</a:t>
            </a:r>
            <a:r>
              <a:rPr lang="zh-CN" altLang="en-US" dirty="0"/>
              <a:t>）”。加载指令</a:t>
            </a:r>
            <a:r>
              <a:rPr lang="en-US" altLang="zh-CN" dirty="0"/>
              <a:t>LDR </a:t>
            </a:r>
            <a:r>
              <a:rPr lang="zh-CN" altLang="en-US" dirty="0"/>
              <a:t>把存储器中的内容加载到寄存器中，存储指令</a:t>
            </a:r>
            <a:r>
              <a:rPr lang="en-US" altLang="zh-CN" dirty="0"/>
              <a:t>STR </a:t>
            </a:r>
            <a:r>
              <a:rPr lang="zh-CN" altLang="en-US" dirty="0"/>
              <a:t>则把寄存器的内容存储至存储器中，传送过程中数据类型也可以变通。</a:t>
            </a:r>
          </a:p>
        </p:txBody>
      </p:sp>
      <p:pic>
        <p:nvPicPr>
          <p:cNvPr id="4" name="图片 3">
            <a:extLst>
              <a:ext uri="{FF2B5EF4-FFF2-40B4-BE49-F238E27FC236}">
                <a16:creationId xmlns:a16="http://schemas.microsoft.com/office/drawing/2014/main" id="{B060CB32-0A57-4839-87C0-0B23D0FF7577}"/>
              </a:ext>
            </a:extLst>
          </p:cNvPr>
          <p:cNvPicPr>
            <a:picLocks noChangeAspect="1"/>
          </p:cNvPicPr>
          <p:nvPr/>
        </p:nvPicPr>
        <p:blipFill>
          <a:blip r:embed="rId2"/>
          <a:stretch>
            <a:fillRect/>
          </a:stretch>
        </p:blipFill>
        <p:spPr>
          <a:xfrm>
            <a:off x="1149723" y="3396411"/>
            <a:ext cx="6320118" cy="3010489"/>
          </a:xfrm>
          <a:prstGeom prst="rect">
            <a:avLst/>
          </a:prstGeom>
        </p:spPr>
      </p:pic>
    </p:spTree>
    <p:extLst>
      <p:ext uri="{BB962C8B-B14F-4D97-AF65-F5344CB8AC3E}">
        <p14:creationId xmlns:p14="http://schemas.microsoft.com/office/powerpoint/2010/main" val="2432170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93FF6750-FB36-4AB4-83AE-B9B12558B057}"/>
              </a:ext>
            </a:extLst>
          </p:cNvPr>
          <p:cNvPicPr>
            <a:picLocks noGrp="1" noChangeAspect="1"/>
          </p:cNvPicPr>
          <p:nvPr>
            <p:ph idx="1"/>
          </p:nvPr>
        </p:nvPicPr>
        <p:blipFill>
          <a:blip r:embed="rId2"/>
          <a:stretch>
            <a:fillRect/>
          </a:stretch>
        </p:blipFill>
        <p:spPr>
          <a:xfrm>
            <a:off x="1257060" y="643538"/>
            <a:ext cx="6630704"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121149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M3</a:t>
            </a:r>
            <a:endParaRPr lang="zh-CN" altLang="en-US" dirty="0"/>
          </a:p>
        </p:txBody>
      </p:sp>
      <p:pic>
        <p:nvPicPr>
          <p:cNvPr id="5" name="内容占位符 4">
            <a:extLst>
              <a:ext uri="{FF2B5EF4-FFF2-40B4-BE49-F238E27FC236}">
                <a16:creationId xmlns:a16="http://schemas.microsoft.com/office/drawing/2014/main" id="{991D709B-1F72-49A6-B1EC-4055A75E2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35" y="2163182"/>
            <a:ext cx="5261829" cy="3300387"/>
          </a:xfrm>
        </p:spPr>
      </p:pic>
    </p:spTree>
    <p:extLst>
      <p:ext uri="{BB962C8B-B14F-4D97-AF65-F5344CB8AC3E}">
        <p14:creationId xmlns:p14="http://schemas.microsoft.com/office/powerpoint/2010/main" val="3993021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上表中，加粗的是符合 </a:t>
            </a:r>
            <a:r>
              <a:rPr lang="en-US" altLang="zh-CN" dirty="0"/>
              <a:t>CM3 </a:t>
            </a:r>
            <a:r>
              <a:rPr lang="zh-CN" altLang="en-US" dirty="0"/>
              <a:t>堆栈操作的 </a:t>
            </a:r>
            <a:r>
              <a:rPr lang="en-US" altLang="zh-CN" dirty="0"/>
              <a:t>LDM/STM </a:t>
            </a:r>
            <a:r>
              <a:rPr lang="zh-CN" altLang="en-US" dirty="0"/>
              <a:t>使用方式。并且，如果 </a:t>
            </a:r>
            <a:r>
              <a:rPr lang="en-US" altLang="zh-CN" dirty="0"/>
              <a:t>Rd </a:t>
            </a:r>
            <a:r>
              <a:rPr lang="zh-CN" altLang="en-US" dirty="0"/>
              <a:t>是 </a:t>
            </a:r>
            <a:r>
              <a:rPr lang="en-US" altLang="zh-CN" dirty="0"/>
              <a:t>R13</a:t>
            </a:r>
            <a:r>
              <a:rPr lang="zh-CN" altLang="en-US" dirty="0"/>
              <a:t>（即 </a:t>
            </a:r>
            <a:r>
              <a:rPr lang="en-US" altLang="zh-CN" dirty="0"/>
              <a:t>SP</a:t>
            </a:r>
            <a:r>
              <a:rPr lang="zh-CN" altLang="en-US" dirty="0"/>
              <a:t>），则与 </a:t>
            </a:r>
            <a:r>
              <a:rPr lang="en-US" altLang="zh-CN" dirty="0"/>
              <a:t>POP/PUSH </a:t>
            </a:r>
            <a:r>
              <a:rPr lang="zh-CN" altLang="en-US" dirty="0"/>
              <a:t>指令等效。</a:t>
            </a:r>
            <a:r>
              <a:rPr lang="en-US" altLang="zh-CN" dirty="0"/>
              <a:t>(LDMIA‐&gt;POP, STMDB ‐&gt; PUSH)</a:t>
            </a:r>
          </a:p>
          <a:p>
            <a:pPr lvl="1"/>
            <a:r>
              <a:rPr lang="en-US" altLang="zh-CN" dirty="0"/>
              <a:t>STMDB    SP!, {R0-R3, LR} </a:t>
            </a:r>
            <a:r>
              <a:rPr lang="zh-CN" altLang="en-US" dirty="0"/>
              <a:t>等效于 </a:t>
            </a:r>
            <a:r>
              <a:rPr lang="en-US" altLang="zh-CN" dirty="0"/>
              <a:t>PUSH  {R0-R3, LR} </a:t>
            </a:r>
          </a:p>
          <a:p>
            <a:pPr lvl="1"/>
            <a:r>
              <a:rPr lang="en-US" altLang="zh-CN" dirty="0"/>
              <a:t>LDMIA    SP!, {R0-R3, PC} </a:t>
            </a:r>
            <a:r>
              <a:rPr lang="zh-CN" altLang="en-US" dirty="0"/>
              <a:t>等效于 </a:t>
            </a:r>
            <a:r>
              <a:rPr lang="en-US" altLang="zh-CN" dirty="0"/>
              <a:t>PUSH  {R0-R3, PC}</a:t>
            </a:r>
          </a:p>
          <a:p>
            <a:endParaRPr lang="en-US" altLang="zh-CN" dirty="0"/>
          </a:p>
          <a:p>
            <a:r>
              <a:rPr lang="en-US" altLang="zh-CN" dirty="0"/>
              <a:t>Rd  </a:t>
            </a:r>
            <a:r>
              <a:rPr lang="zh-CN" altLang="en-US" dirty="0"/>
              <a:t>后面的“！”是什么意思？它表示要自增</a:t>
            </a:r>
            <a:r>
              <a:rPr lang="en-US" altLang="zh-CN" dirty="0"/>
              <a:t>(Increment)</a:t>
            </a:r>
            <a:r>
              <a:rPr lang="zh-CN" altLang="en-US" dirty="0"/>
              <a:t>或自减（</a:t>
            </a:r>
            <a:r>
              <a:rPr lang="en-US" altLang="zh-CN" dirty="0"/>
              <a:t>Decrement</a:t>
            </a:r>
            <a:r>
              <a:rPr lang="zh-CN" altLang="en-US" dirty="0"/>
              <a:t>）基址寄存器 </a:t>
            </a:r>
            <a:r>
              <a:rPr lang="en-US" altLang="zh-CN" dirty="0"/>
              <a:t>Rd </a:t>
            </a:r>
            <a:r>
              <a:rPr lang="zh-CN" altLang="en-US" dirty="0"/>
              <a:t>的值，时机是在每次访问前</a:t>
            </a:r>
            <a:r>
              <a:rPr lang="en-US" altLang="zh-CN" dirty="0"/>
              <a:t>(Before)</a:t>
            </a:r>
            <a:r>
              <a:rPr lang="zh-CN" altLang="en-US" dirty="0"/>
              <a:t>或访问后</a:t>
            </a:r>
            <a:r>
              <a:rPr lang="en-US" altLang="zh-CN" dirty="0"/>
              <a:t>(After)</a:t>
            </a:r>
            <a:r>
              <a:rPr lang="zh-CN" altLang="en-US" dirty="0"/>
              <a:t>。增</a:t>
            </a:r>
            <a:r>
              <a:rPr lang="en-US" altLang="zh-CN" dirty="0"/>
              <a:t>/</a:t>
            </a:r>
            <a:r>
              <a:rPr lang="zh-CN" altLang="en-US" dirty="0"/>
              <a:t>减单位：字（</a:t>
            </a:r>
            <a:r>
              <a:rPr lang="en-US" altLang="zh-CN" dirty="0"/>
              <a:t>4 </a:t>
            </a:r>
            <a:r>
              <a:rPr lang="zh-CN" altLang="en-US" dirty="0"/>
              <a:t>字节）。</a:t>
            </a:r>
            <a:endParaRPr lang="en-US" altLang="zh-CN" dirty="0"/>
          </a:p>
          <a:p>
            <a:r>
              <a:rPr lang="zh-CN" altLang="en-US" dirty="0"/>
              <a:t>例如，记 </a:t>
            </a:r>
            <a:r>
              <a:rPr lang="en-US" altLang="zh-CN" dirty="0"/>
              <a:t>R8=0x8000</a:t>
            </a:r>
            <a:r>
              <a:rPr lang="zh-CN" altLang="en-US" dirty="0"/>
              <a:t>， 则下面两条指令：</a:t>
            </a:r>
          </a:p>
          <a:p>
            <a:pPr lvl="1"/>
            <a:r>
              <a:rPr lang="en-US" altLang="zh-CN" dirty="0"/>
              <a:t>STMIA.W R8!,   {r0-R3} ;  R8 </a:t>
            </a:r>
            <a:r>
              <a:rPr lang="zh-CN" altLang="en-US" dirty="0"/>
              <a:t>值变为 </a:t>
            </a:r>
            <a:r>
              <a:rPr lang="en-US" altLang="zh-CN" dirty="0"/>
              <a:t>0x8010</a:t>
            </a:r>
            <a:r>
              <a:rPr lang="zh-CN" altLang="en-US" dirty="0"/>
              <a:t>，每存一次增一次，先存储后自增</a:t>
            </a:r>
          </a:p>
          <a:p>
            <a:pPr lvl="1"/>
            <a:r>
              <a:rPr lang="en-US" altLang="zh-CN" dirty="0"/>
              <a:t>STMDB.W R8,    {R0-R3} ;  R8 </a:t>
            </a:r>
            <a:r>
              <a:rPr lang="zh-CN" altLang="en-US" dirty="0"/>
              <a:t>值的“一个内部复本”先自减后存储，但是 </a:t>
            </a:r>
            <a:r>
              <a:rPr lang="en-US" altLang="zh-CN" dirty="0"/>
              <a:t>R8 </a:t>
            </a:r>
            <a:r>
              <a:rPr lang="zh-CN" altLang="en-US" dirty="0"/>
              <a:t>的值不变</a:t>
            </a:r>
          </a:p>
          <a:p>
            <a:endParaRPr lang="zh-CN" altLang="en-US" dirty="0"/>
          </a:p>
        </p:txBody>
      </p:sp>
    </p:spTree>
    <p:extLst>
      <p:ext uri="{BB962C8B-B14F-4D97-AF65-F5344CB8AC3E}">
        <p14:creationId xmlns:p14="http://schemas.microsoft.com/office/powerpoint/2010/main" val="1512324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822960" y="286605"/>
            <a:ext cx="7543800" cy="986020"/>
          </a:xfrm>
        </p:spPr>
        <p:txBody>
          <a:bodyPr/>
          <a:lstStyle/>
          <a:p>
            <a:r>
              <a:rPr lang="en-US" altLang="zh-CN"/>
              <a:t>CM3</a:t>
            </a:r>
            <a:r>
              <a:rPr lang="zh-CN" altLang="en-US"/>
              <a:t>指令集</a:t>
            </a:r>
            <a:endParaRPr lang="zh-CN" altLang="en-US" dirty="0"/>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2"/>
            <a:ext cx="7543801" cy="2304522"/>
          </a:xfrm>
        </p:spPr>
        <p:txBody>
          <a:bodyPr>
            <a:normAutofit fontScale="70000" lnSpcReduction="20000"/>
          </a:bodyPr>
          <a:lstStyle/>
          <a:p>
            <a:r>
              <a:rPr lang="zh-CN" altLang="en-US" dirty="0"/>
              <a:t>感叹号还可以用于单一加载与存储指令</a:t>
            </a:r>
            <a:r>
              <a:rPr lang="en-US" altLang="zh-CN" dirty="0"/>
              <a:t>——LDR/STR</a:t>
            </a:r>
            <a:r>
              <a:rPr lang="zh-CN" altLang="en-US" dirty="0"/>
              <a:t>。这也就是所谓的 “带预索引”</a:t>
            </a:r>
            <a:r>
              <a:rPr lang="en-US" altLang="zh-CN" dirty="0"/>
              <a:t>(Pre‐indexing)</a:t>
            </a:r>
            <a:r>
              <a:rPr lang="zh-CN" altLang="en-US" dirty="0"/>
              <a:t>的 </a:t>
            </a:r>
            <a:r>
              <a:rPr lang="en-US" altLang="zh-CN" dirty="0"/>
              <a:t>LDR </a:t>
            </a:r>
            <a:r>
              <a:rPr lang="zh-CN" altLang="en-US" dirty="0"/>
              <a:t>和 </a:t>
            </a:r>
            <a:r>
              <a:rPr lang="en-US" altLang="zh-CN" dirty="0"/>
              <a:t>STR</a:t>
            </a:r>
            <a:r>
              <a:rPr lang="zh-CN" altLang="en-US" dirty="0"/>
              <a:t>。例如：</a:t>
            </a:r>
          </a:p>
          <a:p>
            <a:pPr lvl="1"/>
            <a:r>
              <a:rPr lang="en-US" altLang="zh-CN" dirty="0"/>
              <a:t>LDR.W  R0,    [R1,   #20]!      ;</a:t>
            </a:r>
            <a:r>
              <a:rPr lang="zh-CN" altLang="en-US" dirty="0"/>
              <a:t>预索引</a:t>
            </a:r>
          </a:p>
          <a:p>
            <a:r>
              <a:rPr lang="zh-CN" altLang="en-US" dirty="0"/>
              <a:t>该指令先把地址 </a:t>
            </a:r>
            <a:r>
              <a:rPr lang="en-US" altLang="zh-CN" dirty="0"/>
              <a:t>R1+offset </a:t>
            </a:r>
            <a:r>
              <a:rPr lang="zh-CN" altLang="en-US" dirty="0"/>
              <a:t>处的值加载到 </a:t>
            </a:r>
            <a:r>
              <a:rPr lang="en-US" altLang="zh-CN" dirty="0"/>
              <a:t>R0</a:t>
            </a:r>
            <a:r>
              <a:rPr lang="zh-CN" altLang="en-US" dirty="0"/>
              <a:t>，然后，</a:t>
            </a:r>
            <a:r>
              <a:rPr lang="en-US" altLang="zh-CN" dirty="0"/>
              <a:t>R1 </a:t>
            </a:r>
            <a:r>
              <a:rPr lang="zh-CN" altLang="en-US" dirty="0"/>
              <a:t>令 </a:t>
            </a:r>
            <a:r>
              <a:rPr lang="en-US" altLang="zh-CN" dirty="0"/>
              <a:t>R1+ 20</a:t>
            </a:r>
            <a:r>
              <a:rPr lang="zh-CN" altLang="en-US" dirty="0"/>
              <a:t>（</a:t>
            </a:r>
            <a:r>
              <a:rPr lang="en-US" altLang="zh-CN" dirty="0"/>
              <a:t>offset </a:t>
            </a:r>
            <a:r>
              <a:rPr lang="zh-CN" altLang="en-US" dirty="0"/>
              <a:t>也可以是负数）。这里的“！”就是指在传送后更新基址寄存器 </a:t>
            </a:r>
            <a:r>
              <a:rPr lang="en-US" altLang="zh-CN" dirty="0"/>
              <a:t>R1 </a:t>
            </a:r>
            <a:r>
              <a:rPr lang="zh-CN" altLang="en-US" dirty="0"/>
              <a:t>的值。“！”是可选的。如果没 有“！”，则该指令就是普通的带偏移量加载指令。带预索引的数据传送可以用在多种数据类型上，并且既可用于加载，又可用于存储。</a:t>
            </a:r>
          </a:p>
          <a:p>
            <a:endParaRPr lang="zh-CN" altLang="en-US" dirty="0"/>
          </a:p>
        </p:txBody>
      </p:sp>
      <p:pic>
        <p:nvPicPr>
          <p:cNvPr id="5" name="图片 4">
            <a:extLst>
              <a:ext uri="{FF2B5EF4-FFF2-40B4-BE49-F238E27FC236}">
                <a16:creationId xmlns:a16="http://schemas.microsoft.com/office/drawing/2014/main" id="{C9754973-0131-4014-9225-F9CB189EC856}"/>
              </a:ext>
            </a:extLst>
          </p:cNvPr>
          <p:cNvPicPr>
            <a:picLocks noChangeAspect="1"/>
          </p:cNvPicPr>
          <p:nvPr/>
        </p:nvPicPr>
        <p:blipFill>
          <a:blip r:embed="rId2"/>
          <a:stretch>
            <a:fillRect/>
          </a:stretch>
        </p:blipFill>
        <p:spPr>
          <a:xfrm>
            <a:off x="1358152" y="3617310"/>
            <a:ext cx="7008607" cy="3240689"/>
          </a:xfrm>
          <a:prstGeom prst="rect">
            <a:avLst/>
          </a:prstGeom>
        </p:spPr>
      </p:pic>
    </p:spTree>
    <p:extLst>
      <p:ext uri="{BB962C8B-B14F-4D97-AF65-F5344CB8AC3E}">
        <p14:creationId xmlns:p14="http://schemas.microsoft.com/office/powerpoint/2010/main" val="2927404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2667593"/>
          </a:xfrm>
        </p:spPr>
        <p:txBody>
          <a:bodyPr>
            <a:normAutofit fontScale="70000" lnSpcReduction="20000"/>
          </a:bodyPr>
          <a:lstStyle/>
          <a:p>
            <a:r>
              <a:rPr lang="en-US" altLang="zh-CN" dirty="0"/>
              <a:t>CM3 </a:t>
            </a:r>
            <a:r>
              <a:rPr lang="zh-CN" altLang="en-US" dirty="0"/>
              <a:t>除了支持“预索引”，还支持“后索引”</a:t>
            </a:r>
            <a:r>
              <a:rPr lang="en-US" altLang="zh-CN" dirty="0"/>
              <a:t>(Post‐indexing)</a:t>
            </a:r>
            <a:r>
              <a:rPr lang="zh-CN" altLang="en-US" dirty="0"/>
              <a:t>。后索引也要使用一个立即数</a:t>
            </a:r>
            <a:r>
              <a:rPr lang="en-US" altLang="zh-CN" dirty="0"/>
              <a:t>offset</a:t>
            </a:r>
            <a:r>
              <a:rPr lang="zh-CN" altLang="en-US" dirty="0"/>
              <a:t>，但与预索引不同的是，后索引是忠实使用基址寄存器</a:t>
            </a:r>
            <a:r>
              <a:rPr lang="en-US" altLang="zh-CN" dirty="0"/>
              <a:t>Rd </a:t>
            </a:r>
            <a:r>
              <a:rPr lang="zh-CN" altLang="en-US" dirty="0"/>
              <a:t>的值作为数据传送的地址的。待到数据传送后，再执行</a:t>
            </a:r>
            <a:r>
              <a:rPr lang="en-US" altLang="zh-CN" dirty="0"/>
              <a:t>Rd =</a:t>
            </a:r>
            <a:r>
              <a:rPr lang="zh-CN" altLang="en-US" dirty="0"/>
              <a:t> </a:t>
            </a:r>
            <a:r>
              <a:rPr lang="en-US" altLang="zh-CN" dirty="0" err="1"/>
              <a:t>Rd+offset</a:t>
            </a:r>
            <a:r>
              <a:rPr lang="zh-CN" altLang="en-US" dirty="0"/>
              <a:t>（</a:t>
            </a:r>
            <a:r>
              <a:rPr lang="en-US" altLang="zh-CN" dirty="0"/>
              <a:t>offset </a:t>
            </a:r>
            <a:r>
              <a:rPr lang="zh-CN" altLang="en-US" dirty="0"/>
              <a:t>可以是负数）。如：</a:t>
            </a:r>
          </a:p>
          <a:p>
            <a:pPr lvl="1"/>
            <a:r>
              <a:rPr lang="en-US" altLang="zh-CN" dirty="0"/>
              <a:t>STR.W R0, [R1], #-12 ;</a:t>
            </a:r>
            <a:r>
              <a:rPr lang="zh-CN" altLang="en-US" dirty="0"/>
              <a:t>后索引</a:t>
            </a:r>
          </a:p>
          <a:p>
            <a:r>
              <a:rPr lang="zh-CN" altLang="en-US" dirty="0"/>
              <a:t>该指令是把 </a:t>
            </a:r>
            <a:r>
              <a:rPr lang="en-US" altLang="zh-CN" dirty="0"/>
              <a:t>R0 </a:t>
            </a:r>
            <a:r>
              <a:rPr lang="zh-CN" altLang="en-US" dirty="0"/>
              <a:t>的值存储到地址</a:t>
            </a:r>
            <a:r>
              <a:rPr lang="en-US" altLang="zh-CN" dirty="0"/>
              <a:t>R1 </a:t>
            </a:r>
            <a:r>
              <a:rPr lang="zh-CN" altLang="en-US" dirty="0"/>
              <a:t>处的。在存储完毕后， </a:t>
            </a:r>
            <a:r>
              <a:rPr lang="en-US" altLang="zh-CN" dirty="0"/>
              <a:t>R1=</a:t>
            </a:r>
            <a:r>
              <a:rPr lang="zh-CN" altLang="en-US" dirty="0"/>
              <a:t> </a:t>
            </a:r>
            <a:r>
              <a:rPr lang="en-US" altLang="zh-CN" dirty="0"/>
              <a:t>R1+(‐12)</a:t>
            </a:r>
          </a:p>
          <a:p>
            <a:r>
              <a:rPr lang="zh-CN" altLang="en-US" dirty="0"/>
              <a:t>注意，</a:t>
            </a:r>
            <a:r>
              <a:rPr lang="en-US" altLang="zh-CN" dirty="0"/>
              <a:t>[R1]</a:t>
            </a:r>
            <a:r>
              <a:rPr lang="zh-CN" altLang="en-US" dirty="0"/>
              <a:t>后面是没有“！”的。可见，在后索引中，基址寄存器是无条件被更新的</a:t>
            </a:r>
            <a:r>
              <a:rPr lang="en-US" altLang="zh-CN" dirty="0"/>
              <a:t>——</a:t>
            </a:r>
            <a:r>
              <a:rPr lang="zh-CN" altLang="en-US" dirty="0"/>
              <a:t>相当于有一个“隐藏”的“！”</a:t>
            </a:r>
          </a:p>
        </p:txBody>
      </p:sp>
      <p:pic>
        <p:nvPicPr>
          <p:cNvPr id="4" name="图片 3">
            <a:extLst>
              <a:ext uri="{FF2B5EF4-FFF2-40B4-BE49-F238E27FC236}">
                <a16:creationId xmlns:a16="http://schemas.microsoft.com/office/drawing/2014/main" id="{AFC3BEC5-D0D8-49DD-97CF-22EC3803B887}"/>
              </a:ext>
            </a:extLst>
          </p:cNvPr>
          <p:cNvPicPr>
            <a:picLocks noChangeAspect="1"/>
          </p:cNvPicPr>
          <p:nvPr/>
        </p:nvPicPr>
        <p:blipFill>
          <a:blip r:embed="rId2"/>
          <a:stretch>
            <a:fillRect/>
          </a:stretch>
        </p:blipFill>
        <p:spPr>
          <a:xfrm>
            <a:off x="1358151" y="3862216"/>
            <a:ext cx="5587253" cy="2585650"/>
          </a:xfrm>
          <a:prstGeom prst="rect">
            <a:avLst/>
          </a:prstGeom>
        </p:spPr>
      </p:pic>
    </p:spTree>
    <p:extLst>
      <p:ext uri="{BB962C8B-B14F-4D97-AF65-F5344CB8AC3E}">
        <p14:creationId xmlns:p14="http://schemas.microsoft.com/office/powerpoint/2010/main" val="1260052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0000" lnSpcReduction="20000"/>
          </a:bodyPr>
          <a:lstStyle/>
          <a:p>
            <a:r>
              <a:rPr lang="zh-CN" altLang="en-US" dirty="0"/>
              <a:t>立即数的位数是有限制的，且不同指令的限制可以不同。这下岂不是要有的背了？其实不必！因为如果在使用中超过了限制，则汇编器会给你报错，所以不用担心会背成书呆子。</a:t>
            </a:r>
          </a:p>
          <a:p>
            <a:r>
              <a:rPr lang="zh-CN" altLang="en-US" dirty="0"/>
              <a:t>那能彻底消灭这种限制吗？办法是有的，只是要使用另一种形式的</a:t>
            </a:r>
            <a:r>
              <a:rPr lang="en-US" altLang="zh-CN" dirty="0"/>
              <a:t>LDR/STR</a:t>
            </a:r>
            <a:r>
              <a:rPr lang="zh-CN" altLang="en-US" dirty="0"/>
              <a:t>。事实上，在</a:t>
            </a:r>
            <a:r>
              <a:rPr lang="en-US" altLang="zh-CN" dirty="0"/>
              <a:t>CM3 </a:t>
            </a:r>
            <a:r>
              <a:rPr lang="zh-CN" altLang="en-US" dirty="0"/>
              <a:t>中的偏移量，除了可以使用形如</a:t>
            </a:r>
            <a:r>
              <a:rPr lang="en-US" altLang="zh-CN" dirty="0"/>
              <a:t>#offset </a:t>
            </a:r>
            <a:r>
              <a:rPr lang="zh-CN" altLang="en-US" dirty="0"/>
              <a:t>的立即数，还可以使用一个寄存器。使用寄存器来提供偏移量，就可以“天南地北任我行”了。不过，如果使用寄存器提供偏移量，就不能使用“预索引”和“后索引”了</a:t>
            </a:r>
            <a:r>
              <a:rPr lang="en-US" altLang="zh-CN" dirty="0"/>
              <a:t>——</a:t>
            </a:r>
            <a:r>
              <a:rPr lang="zh-CN" altLang="en-US" dirty="0"/>
              <a:t>也就是说不能修改基址寄存器的值。因此下面的写法就是非法的：</a:t>
            </a:r>
          </a:p>
          <a:p>
            <a:pPr lvl="1"/>
            <a:r>
              <a:rPr lang="en-US" altLang="zh-CN" dirty="0"/>
              <a:t>ldr r2, [r0, r3]</a:t>
            </a:r>
            <a:r>
              <a:rPr lang="zh-CN" altLang="en-US" dirty="0"/>
              <a:t>！ </a:t>
            </a:r>
            <a:r>
              <a:rPr lang="en-US" altLang="zh-CN" dirty="0"/>
              <a:t>;</a:t>
            </a:r>
            <a:r>
              <a:rPr lang="zh-CN" altLang="en-US" dirty="0"/>
              <a:t>错误，寄存器提供偏移量时不支持预索引</a:t>
            </a:r>
          </a:p>
          <a:p>
            <a:pPr lvl="1"/>
            <a:r>
              <a:rPr lang="en-US" altLang="zh-CN" dirty="0"/>
              <a:t>ldr r2, [r0], r3 ;</a:t>
            </a:r>
            <a:r>
              <a:rPr lang="zh-CN" altLang="en-US" dirty="0"/>
              <a:t>错误，寄存器提供偏移量时不支持后索引</a:t>
            </a:r>
          </a:p>
          <a:p>
            <a:r>
              <a:rPr lang="zh-CN" altLang="en-US" dirty="0"/>
              <a:t>看起来令人扫兴，不是吗？不过也有好消息。当使用寄存器作索引时，可以“预加工”索引寄存器的值</a:t>
            </a:r>
            <a:r>
              <a:rPr lang="en-US" altLang="zh-CN" dirty="0"/>
              <a:t>——</a:t>
            </a:r>
            <a:r>
              <a:rPr lang="zh-CN" altLang="en-US" dirty="0"/>
              <a:t>逻辑左移。显然，这与</a:t>
            </a:r>
            <a:r>
              <a:rPr lang="en-US" altLang="zh-CN" dirty="0"/>
              <a:t>C </a:t>
            </a:r>
            <a:r>
              <a:rPr lang="zh-CN" altLang="en-US" dirty="0"/>
              <a:t>语言数组下标的寻址方式刚好吻合，如</a:t>
            </a:r>
            <a:endParaRPr lang="en-US" altLang="zh-CN" dirty="0"/>
          </a:p>
          <a:p>
            <a:pPr lvl="1"/>
            <a:r>
              <a:rPr lang="en-US" altLang="zh-CN" dirty="0"/>
              <a:t>ldr r2, [r0, r3, </a:t>
            </a:r>
            <a:r>
              <a:rPr lang="en-US" altLang="zh-CN" dirty="0" err="1"/>
              <a:t>lsl</a:t>
            </a:r>
            <a:r>
              <a:rPr lang="en-US" altLang="zh-CN" dirty="0"/>
              <a:t> #2]</a:t>
            </a:r>
          </a:p>
          <a:p>
            <a:r>
              <a:rPr lang="zh-CN" altLang="en-US" dirty="0"/>
              <a:t>如果 </a:t>
            </a:r>
            <a:r>
              <a:rPr lang="en-US" altLang="zh-CN" dirty="0"/>
              <a:t>r3 </a:t>
            </a:r>
            <a:r>
              <a:rPr lang="zh-CN" altLang="en-US" dirty="0"/>
              <a:t>给出了某</a:t>
            </a:r>
            <a:r>
              <a:rPr lang="en-US" altLang="zh-CN" dirty="0"/>
              <a:t>32 </a:t>
            </a:r>
            <a:r>
              <a:rPr lang="zh-CN" altLang="en-US" dirty="0"/>
              <a:t>位整数数组的下标，则这条指令即可取出该下标处的数组元素。</a:t>
            </a:r>
          </a:p>
          <a:p>
            <a:r>
              <a:rPr lang="zh-CN" altLang="en-US" dirty="0"/>
              <a:t>还有一个注意事项：左移的位数只能是</a:t>
            </a:r>
            <a:r>
              <a:rPr lang="en-US" altLang="zh-CN" dirty="0"/>
              <a:t>1</a:t>
            </a:r>
            <a:r>
              <a:rPr lang="zh-CN" altLang="en-US" dirty="0"/>
              <a:t>、</a:t>
            </a:r>
            <a:r>
              <a:rPr lang="en-US" altLang="zh-CN" dirty="0"/>
              <a:t>2 </a:t>
            </a:r>
            <a:r>
              <a:rPr lang="zh-CN" altLang="en-US" dirty="0"/>
              <a:t>或者</a:t>
            </a:r>
            <a:r>
              <a:rPr lang="en-US" altLang="zh-CN" dirty="0"/>
              <a:t>3</a:t>
            </a:r>
            <a:r>
              <a:rPr lang="zh-CN" altLang="en-US" dirty="0"/>
              <a:t>。（最常用的就是</a:t>
            </a:r>
            <a:r>
              <a:rPr lang="en-US" altLang="zh-CN" dirty="0"/>
              <a:t>2</a:t>
            </a:r>
            <a:r>
              <a:rPr lang="zh-CN" altLang="en-US" dirty="0"/>
              <a:t>，对应</a:t>
            </a:r>
            <a:r>
              <a:rPr lang="en-US" altLang="zh-CN" dirty="0"/>
              <a:t>long </a:t>
            </a:r>
            <a:r>
              <a:rPr lang="zh-CN" altLang="en-US" dirty="0"/>
              <a:t>类型）。</a:t>
            </a:r>
          </a:p>
        </p:txBody>
      </p:sp>
    </p:spTree>
    <p:extLst>
      <p:ext uri="{BB962C8B-B14F-4D97-AF65-F5344CB8AC3E}">
        <p14:creationId xmlns:p14="http://schemas.microsoft.com/office/powerpoint/2010/main" val="542084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PUSH/POP </a:t>
            </a:r>
            <a:r>
              <a:rPr lang="zh-CN" altLang="en-US" dirty="0"/>
              <a:t>作为堆栈专用操作，也属于数据传送指令类。</a:t>
            </a:r>
          </a:p>
          <a:p>
            <a:r>
              <a:rPr lang="zh-CN" altLang="en-US" dirty="0"/>
              <a:t>通常</a:t>
            </a:r>
            <a:r>
              <a:rPr lang="en-US" altLang="zh-CN" dirty="0"/>
              <a:t>PUSH/POP </a:t>
            </a:r>
            <a:r>
              <a:rPr lang="zh-CN" altLang="en-US" dirty="0"/>
              <a:t>对子的寄存器列表是一致的，但是</a:t>
            </a:r>
            <a:r>
              <a:rPr lang="en-US" altLang="zh-CN" dirty="0"/>
              <a:t>PC </a:t>
            </a:r>
            <a:r>
              <a:rPr lang="zh-CN" altLang="en-US" dirty="0"/>
              <a:t>与</a:t>
            </a:r>
            <a:r>
              <a:rPr lang="en-US" altLang="zh-CN" dirty="0"/>
              <a:t>LR </a:t>
            </a:r>
            <a:r>
              <a:rPr lang="zh-CN" altLang="en-US" dirty="0"/>
              <a:t>的使用方式有所通融，如</a:t>
            </a:r>
          </a:p>
          <a:p>
            <a:r>
              <a:rPr lang="en-US" altLang="zh-CN" dirty="0"/>
              <a:t>;</a:t>
            </a:r>
            <a:r>
              <a:rPr lang="zh-CN" altLang="en-US" dirty="0"/>
              <a:t>子程序入口</a:t>
            </a:r>
          </a:p>
          <a:p>
            <a:pPr lvl="1"/>
            <a:r>
              <a:rPr lang="en-US" altLang="zh-CN" dirty="0"/>
              <a:t>PUSH {R0-R3, LR}</a:t>
            </a:r>
          </a:p>
          <a:p>
            <a:pPr lvl="1"/>
            <a:r>
              <a:rPr lang="en-US" altLang="zh-CN" dirty="0"/>
              <a:t>…</a:t>
            </a:r>
          </a:p>
          <a:p>
            <a:r>
              <a:rPr lang="en-US" altLang="zh-CN" dirty="0"/>
              <a:t>;</a:t>
            </a:r>
            <a:r>
              <a:rPr lang="zh-CN" altLang="en-US" dirty="0"/>
              <a:t>子程序出口</a:t>
            </a:r>
          </a:p>
          <a:p>
            <a:pPr lvl="1"/>
            <a:r>
              <a:rPr lang="en-US" altLang="zh-CN" dirty="0"/>
              <a:t>POP {R0-R3, PC}</a:t>
            </a:r>
          </a:p>
          <a:p>
            <a:r>
              <a:rPr lang="zh-CN" altLang="en-US" dirty="0"/>
              <a:t>在这个例子中，旁路了</a:t>
            </a:r>
            <a:r>
              <a:rPr lang="en-US" altLang="zh-CN" dirty="0"/>
              <a:t>LR</a:t>
            </a:r>
            <a:r>
              <a:rPr lang="zh-CN" altLang="en-US" dirty="0"/>
              <a:t>，直截了当地返回。</a:t>
            </a:r>
          </a:p>
        </p:txBody>
      </p:sp>
    </p:spTree>
    <p:extLst>
      <p:ext uri="{BB962C8B-B14F-4D97-AF65-F5344CB8AC3E}">
        <p14:creationId xmlns:p14="http://schemas.microsoft.com/office/powerpoint/2010/main" val="3140935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lnSpcReduction="10000"/>
          </a:bodyPr>
          <a:lstStyle/>
          <a:p>
            <a:r>
              <a:rPr lang="zh-CN" altLang="en-US" dirty="0"/>
              <a:t>数据传送指令还包括</a:t>
            </a:r>
            <a:r>
              <a:rPr lang="en-US" altLang="zh-CN" dirty="0"/>
              <a:t>MRS/MSR</a:t>
            </a:r>
            <a:r>
              <a:rPr lang="zh-CN" altLang="en-US" dirty="0"/>
              <a:t>。还记得第</a:t>
            </a:r>
            <a:r>
              <a:rPr lang="en-US" altLang="zh-CN" dirty="0"/>
              <a:t>3 </a:t>
            </a:r>
            <a:r>
              <a:rPr lang="zh-CN" altLang="en-US" dirty="0"/>
              <a:t>章讲到过</a:t>
            </a:r>
            <a:r>
              <a:rPr lang="en-US" altLang="zh-CN" dirty="0"/>
              <a:t>CM3 </a:t>
            </a:r>
            <a:r>
              <a:rPr lang="zh-CN" altLang="en-US" dirty="0"/>
              <a:t>有若干个特殊功能寄存器吗？</a:t>
            </a:r>
          </a:p>
          <a:p>
            <a:r>
              <a:rPr lang="en-US" altLang="zh-CN" dirty="0"/>
              <a:t>MRS/MSR </a:t>
            </a:r>
            <a:r>
              <a:rPr lang="zh-CN" altLang="en-US" dirty="0"/>
              <a:t>就是专门用于访问这些寄存器的。不过，这些寄存器都是关键部位。因此除了</a:t>
            </a:r>
            <a:r>
              <a:rPr lang="en-US" altLang="zh-CN" dirty="0"/>
              <a:t>APSR</a:t>
            </a:r>
            <a:r>
              <a:rPr lang="zh-CN" altLang="en-US" dirty="0"/>
              <a:t>在某些场合下可以“露点”之外，其它的都不能“走光”</a:t>
            </a:r>
            <a:r>
              <a:rPr lang="en-US" altLang="zh-CN" dirty="0"/>
              <a:t>——</a:t>
            </a:r>
            <a:r>
              <a:rPr lang="zh-CN" altLang="en-US" dirty="0"/>
              <a:t>必须在特权级下才允许访问，以免系统因误操作或恶意破坏而功能紊乱，甚至当机。</a:t>
            </a:r>
            <a:endParaRPr lang="en-US" altLang="zh-CN" dirty="0"/>
          </a:p>
          <a:p>
            <a:r>
              <a:rPr lang="zh-CN" altLang="en-US" dirty="0"/>
              <a:t>如果以身试法，则</a:t>
            </a:r>
            <a:r>
              <a:rPr lang="en-US" altLang="zh-CN" dirty="0"/>
              <a:t>fault </a:t>
            </a:r>
            <a:r>
              <a:rPr lang="zh-CN" altLang="en-US" dirty="0"/>
              <a:t>伺候（</a:t>
            </a:r>
            <a:r>
              <a:rPr lang="en-US" altLang="zh-CN" dirty="0" err="1"/>
              <a:t>MemManage</a:t>
            </a:r>
            <a:r>
              <a:rPr lang="en-US" altLang="zh-CN" dirty="0"/>
              <a:t> fault</a:t>
            </a:r>
            <a:r>
              <a:rPr lang="zh-CN" altLang="en-US" dirty="0"/>
              <a:t>，如果被除能则“上访”成硬</a:t>
            </a:r>
            <a:r>
              <a:rPr lang="en-US" altLang="zh-CN" dirty="0"/>
              <a:t>fault</a:t>
            </a:r>
            <a:r>
              <a:rPr lang="zh-CN" altLang="en-US" dirty="0"/>
              <a:t>）。</a:t>
            </a:r>
            <a:endParaRPr lang="en-US" altLang="zh-CN" dirty="0"/>
          </a:p>
          <a:p>
            <a:r>
              <a:rPr lang="zh-CN" altLang="en-US" dirty="0"/>
              <a:t>通常，只有系统软件（如</a:t>
            </a:r>
            <a:r>
              <a:rPr lang="en-US" altLang="zh-CN" dirty="0"/>
              <a:t>OS</a:t>
            </a:r>
            <a:r>
              <a:rPr lang="zh-CN" altLang="en-US" dirty="0"/>
              <a:t>）才会操作这类寄存器，应用程序，尤其是用</a:t>
            </a:r>
            <a:r>
              <a:rPr lang="en-US" altLang="zh-CN" dirty="0"/>
              <a:t>C </a:t>
            </a:r>
            <a:r>
              <a:rPr lang="zh-CN" altLang="en-US" dirty="0"/>
              <a:t>编写的应用程序，是从来不关心这些的。</a:t>
            </a:r>
          </a:p>
        </p:txBody>
      </p:sp>
    </p:spTree>
    <p:extLst>
      <p:ext uri="{BB962C8B-B14F-4D97-AF65-F5344CB8AC3E}">
        <p14:creationId xmlns:p14="http://schemas.microsoft.com/office/powerpoint/2010/main" val="25814583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067893"/>
          </a:xfrm>
        </p:spPr>
        <p:txBody>
          <a:bodyPr>
            <a:normAutofit fontScale="55000" lnSpcReduction="20000"/>
          </a:bodyPr>
          <a:lstStyle/>
          <a:p>
            <a:r>
              <a:rPr lang="zh-CN" altLang="en-US" dirty="0"/>
              <a:t>程序中会经常使用立即数。如要访问某个地址时，必须先把该地址加载到一个寄存器中，这就包含了一个</a:t>
            </a:r>
            <a:r>
              <a:rPr lang="en-US" altLang="zh-CN" dirty="0"/>
              <a:t>32 </a:t>
            </a:r>
            <a:r>
              <a:rPr lang="zh-CN" altLang="en-US" dirty="0"/>
              <a:t>位立即数加载操作。</a:t>
            </a:r>
          </a:p>
          <a:p>
            <a:r>
              <a:rPr lang="en-US" altLang="zh-CN" dirty="0"/>
              <a:t>CM3 </a:t>
            </a:r>
            <a:r>
              <a:rPr lang="zh-CN" altLang="en-US" dirty="0"/>
              <a:t>中的</a:t>
            </a:r>
            <a:r>
              <a:rPr lang="en-US" altLang="zh-CN" dirty="0"/>
              <a:t>MOV/MVN </a:t>
            </a:r>
            <a:r>
              <a:rPr lang="zh-CN" altLang="en-US" dirty="0"/>
              <a:t>指令族负责加载立即数，各个成员支持的立即数位数不同。例如，</a:t>
            </a:r>
            <a:r>
              <a:rPr lang="en-US" altLang="zh-CN" dirty="0"/>
              <a:t>16</a:t>
            </a:r>
            <a:r>
              <a:rPr lang="zh-CN" altLang="en-US" dirty="0"/>
              <a:t>位指令</a:t>
            </a:r>
            <a:r>
              <a:rPr lang="en-US" altLang="zh-CN" dirty="0"/>
              <a:t>MOV </a:t>
            </a:r>
            <a:r>
              <a:rPr lang="zh-CN" altLang="en-US" dirty="0"/>
              <a:t>支持</a:t>
            </a:r>
            <a:r>
              <a:rPr lang="en-US" altLang="zh-CN" dirty="0"/>
              <a:t>8 </a:t>
            </a:r>
            <a:r>
              <a:rPr lang="zh-CN" altLang="en-US" dirty="0"/>
              <a:t>位立即数加载，如：</a:t>
            </a:r>
          </a:p>
          <a:p>
            <a:pPr lvl="1"/>
            <a:r>
              <a:rPr lang="en-US" altLang="zh-CN" dirty="0"/>
              <a:t>MOV R0, #0x12</a:t>
            </a:r>
          </a:p>
          <a:p>
            <a:r>
              <a:rPr lang="en-US" altLang="zh-CN" dirty="0"/>
              <a:t>32 </a:t>
            </a:r>
            <a:r>
              <a:rPr lang="zh-CN" altLang="en-US" dirty="0"/>
              <a:t>位指令</a:t>
            </a:r>
            <a:r>
              <a:rPr lang="en-US" altLang="zh-CN" dirty="0"/>
              <a:t>MOVW </a:t>
            </a:r>
            <a:r>
              <a:rPr lang="zh-CN" altLang="en-US" dirty="0"/>
              <a:t>和</a:t>
            </a:r>
            <a:r>
              <a:rPr lang="en-US" altLang="zh-CN" dirty="0"/>
              <a:t>MOVT </a:t>
            </a:r>
            <a:r>
              <a:rPr lang="zh-CN" altLang="en-US" dirty="0"/>
              <a:t>可以支持</a:t>
            </a:r>
            <a:r>
              <a:rPr lang="en-US" altLang="zh-CN" dirty="0"/>
              <a:t>16 </a:t>
            </a:r>
            <a:r>
              <a:rPr lang="zh-CN" altLang="en-US" dirty="0"/>
              <a:t>位立即数加载。</a:t>
            </a:r>
            <a:endParaRPr lang="en-US" altLang="zh-CN" dirty="0"/>
          </a:p>
          <a:p>
            <a:r>
              <a:rPr lang="zh-CN" altLang="en-US" dirty="0"/>
              <a:t>那要加载</a:t>
            </a:r>
            <a:r>
              <a:rPr lang="en-US" altLang="zh-CN" dirty="0"/>
              <a:t>32 </a:t>
            </a:r>
            <a:r>
              <a:rPr lang="zh-CN" altLang="en-US" dirty="0"/>
              <a:t>位立即数怎么办呢？要用两条指令来完成了。</a:t>
            </a:r>
          </a:p>
          <a:p>
            <a:r>
              <a:rPr lang="zh-CN" altLang="en-US" dirty="0"/>
              <a:t>如果某指令需要使用</a:t>
            </a:r>
            <a:r>
              <a:rPr lang="en-US" altLang="zh-CN" dirty="0"/>
              <a:t>32 </a:t>
            </a:r>
            <a:r>
              <a:rPr lang="zh-CN" altLang="en-US" dirty="0"/>
              <a:t>位立即数，也可以在该指令地址的附近定义一个</a:t>
            </a:r>
            <a:r>
              <a:rPr lang="en-US" altLang="zh-CN" dirty="0"/>
              <a:t>32 </a:t>
            </a:r>
            <a:r>
              <a:rPr lang="zh-CN" altLang="en-US" dirty="0"/>
              <a:t>位整数数组，把这个立即数放到该数组中。然后使用一条</a:t>
            </a:r>
            <a:r>
              <a:rPr lang="en-US" altLang="zh-CN" dirty="0"/>
              <a:t>LDR Rd, [PC, #offset] </a:t>
            </a:r>
            <a:r>
              <a:rPr lang="zh-CN" altLang="en-US" dirty="0"/>
              <a:t>来查表。</a:t>
            </a:r>
            <a:r>
              <a:rPr lang="en-US" altLang="zh-CN" dirty="0"/>
              <a:t>offset </a:t>
            </a:r>
            <a:r>
              <a:rPr lang="zh-CN" altLang="en-US" dirty="0"/>
              <a:t>的值需要计算，它其实是</a:t>
            </a:r>
            <a:r>
              <a:rPr lang="en-US" altLang="zh-CN" dirty="0"/>
              <a:t>LDR </a:t>
            </a:r>
            <a:r>
              <a:rPr lang="zh-CN" altLang="en-US" dirty="0"/>
              <a:t>指令的地址与该数组元素地址的距离。手工计算</a:t>
            </a:r>
            <a:r>
              <a:rPr lang="en-US" altLang="zh-CN" dirty="0"/>
              <a:t>offset </a:t>
            </a:r>
            <a:r>
              <a:rPr lang="zh-CN" altLang="en-US" dirty="0"/>
              <a:t>是很自虐的作法，马上要讲到的一条伪指令能让汇编器来自动产生这种数组，并且负责计算</a:t>
            </a:r>
            <a:r>
              <a:rPr lang="en-US" altLang="zh-CN" dirty="0"/>
              <a:t>offset</a:t>
            </a:r>
            <a:r>
              <a:rPr lang="zh-CN" altLang="en-US" dirty="0"/>
              <a:t>。这里提到的这种数组被广泛使用，它的学名叫“文字池”（</a:t>
            </a:r>
            <a:r>
              <a:rPr lang="en-US" altLang="zh-CN" dirty="0"/>
              <a:t>literal pool</a:t>
            </a:r>
            <a:r>
              <a:rPr lang="zh-CN" altLang="en-US" dirty="0"/>
              <a:t>），通常由汇编器自动布设，程序很大时可能也需要手工布设</a:t>
            </a:r>
            <a:r>
              <a:rPr lang="en-US" altLang="zh-CN" dirty="0"/>
              <a:t>(LTORG </a:t>
            </a:r>
            <a:r>
              <a:rPr lang="zh-CN" altLang="en-US" dirty="0"/>
              <a:t>指示字</a:t>
            </a:r>
            <a:r>
              <a:rPr lang="en-US" altLang="zh-CN" dirty="0"/>
              <a:t>)</a:t>
            </a:r>
            <a:r>
              <a:rPr lang="zh-CN" altLang="en-US" dirty="0"/>
              <a:t>。</a:t>
            </a:r>
          </a:p>
          <a:p>
            <a:r>
              <a:rPr lang="zh-CN" altLang="en-US" dirty="0"/>
              <a:t>不过，为了书写的方便，汇编器通常都支持”</a:t>
            </a:r>
            <a:r>
              <a:rPr lang="en-US" altLang="zh-CN" dirty="0"/>
              <a:t>LDR Rd, = imm32”</a:t>
            </a:r>
            <a:r>
              <a:rPr lang="zh-CN" altLang="en-US" dirty="0"/>
              <a:t>伪指令。例如：</a:t>
            </a:r>
          </a:p>
          <a:p>
            <a:pPr lvl="1"/>
            <a:r>
              <a:rPr lang="en-US" altLang="zh-CN" dirty="0"/>
              <a:t>LDR, r0, =0x12345678</a:t>
            </a:r>
          </a:p>
          <a:p>
            <a:r>
              <a:rPr lang="zh-CN" altLang="en-US" dirty="0"/>
              <a:t>它的名字也是</a:t>
            </a:r>
            <a:r>
              <a:rPr lang="en-US" altLang="zh-CN" dirty="0"/>
              <a:t>LDR</a:t>
            </a:r>
            <a:r>
              <a:rPr lang="zh-CN" altLang="en-US" dirty="0"/>
              <a:t>，但它是伪指令，是“妖怪变的”，而且有若干种原形。所以不要因为名字相同就混淆。</a:t>
            </a:r>
          </a:p>
          <a:p>
            <a:r>
              <a:rPr lang="zh-CN" altLang="en-US" dirty="0"/>
              <a:t>大多数情况下，汇编器都在遇到</a:t>
            </a:r>
            <a:r>
              <a:rPr lang="en-US" altLang="zh-CN" dirty="0"/>
              <a:t>LDR </a:t>
            </a:r>
            <a:r>
              <a:rPr lang="zh-CN" altLang="en-US" dirty="0"/>
              <a:t>伪指令时，都会把它转换成一条相对于</a:t>
            </a:r>
            <a:r>
              <a:rPr lang="en-US" altLang="zh-CN" dirty="0"/>
              <a:t>PC </a:t>
            </a:r>
            <a:r>
              <a:rPr lang="zh-CN" altLang="en-US" dirty="0"/>
              <a:t>的加载指令，来产生需要的数据。通过组合使用</a:t>
            </a:r>
            <a:r>
              <a:rPr lang="en-US" altLang="zh-CN" dirty="0"/>
              <a:t>MOVW </a:t>
            </a:r>
            <a:r>
              <a:rPr lang="zh-CN" altLang="en-US" dirty="0"/>
              <a:t>和</a:t>
            </a:r>
            <a:r>
              <a:rPr lang="en-US" altLang="zh-CN" dirty="0"/>
              <a:t>MOVT </a:t>
            </a:r>
            <a:r>
              <a:rPr lang="zh-CN" altLang="en-US" dirty="0"/>
              <a:t>也能产生</a:t>
            </a:r>
            <a:r>
              <a:rPr lang="en-US" altLang="zh-CN" dirty="0"/>
              <a:t>32 </a:t>
            </a:r>
            <a:r>
              <a:rPr lang="zh-CN" altLang="en-US" dirty="0"/>
              <a:t>位立即数，不过有点麻烦。大可依赖汇编器，它会明智地使用最合适的形式来实现该伪指令。</a:t>
            </a:r>
          </a:p>
        </p:txBody>
      </p:sp>
    </p:spTree>
    <p:extLst>
      <p:ext uri="{BB962C8B-B14F-4D97-AF65-F5344CB8AC3E}">
        <p14:creationId xmlns:p14="http://schemas.microsoft.com/office/powerpoint/2010/main" val="10633359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822959" y="1339631"/>
            <a:ext cx="7543801" cy="5128404"/>
          </a:xfrm>
        </p:spPr>
        <p:txBody>
          <a:bodyPr>
            <a:normAutofit fontScale="47500" lnSpcReduction="20000"/>
          </a:bodyPr>
          <a:lstStyle/>
          <a:p>
            <a:r>
              <a:rPr lang="en-US" altLang="zh-CN" dirty="0">
                <a:latin typeface="微软雅黑" panose="020B0503020204020204" pitchFamily="34" charset="-122"/>
                <a:ea typeface="微软雅黑" panose="020B0503020204020204" pitchFamily="34" charset="-122"/>
              </a:rPr>
              <a:t>LDR </a:t>
            </a:r>
            <a:r>
              <a:rPr lang="zh-CN" altLang="en-US" dirty="0">
                <a:latin typeface="微软雅黑" panose="020B0503020204020204" pitchFamily="34" charset="-122"/>
                <a:ea typeface="微软雅黑" panose="020B0503020204020204" pitchFamily="34" charset="-122"/>
              </a:rPr>
              <a:t>伪指令和</a:t>
            </a:r>
            <a:r>
              <a:rPr lang="en-US" altLang="zh-CN" dirty="0">
                <a:latin typeface="微软雅黑" panose="020B0503020204020204" pitchFamily="34" charset="-122"/>
                <a:ea typeface="微软雅黑" panose="020B0503020204020204" pitchFamily="34" charset="-122"/>
              </a:rPr>
              <a:t>ADR </a:t>
            </a:r>
            <a:r>
              <a:rPr lang="zh-CN" altLang="en-US" dirty="0">
                <a:latin typeface="微软雅黑" panose="020B0503020204020204" pitchFamily="34" charset="-122"/>
                <a:ea typeface="微软雅黑" panose="020B0503020204020204" pitchFamily="34" charset="-122"/>
              </a:rPr>
              <a:t>伪指令</a:t>
            </a:r>
            <a:r>
              <a:rPr lang="en-US" altLang="zh-CN" dirty="0">
                <a:latin typeface="Calibri" panose="020F0502020204030204" pitchFamily="34" charset="0"/>
                <a:ea typeface="宋体" panose="02010600030101010101" pitchFamily="2" charset="-122"/>
              </a:rPr>
              <a:t> </a:t>
            </a:r>
            <a:r>
              <a:rPr lang="zh-CN" altLang="en-US" dirty="0">
                <a:latin typeface="宋体" panose="02010600030101010101" pitchFamily="2" charset="-122"/>
                <a:ea typeface="宋体" panose="02010600030101010101" pitchFamily="2" charset="-122"/>
              </a:rPr>
              <a:t>都有能力产生一个地址，但是语法和行为不同。对于 </a:t>
            </a:r>
            <a:r>
              <a:rPr lang="en-US" altLang="zh-CN" dirty="0">
                <a:latin typeface="Calibri" panose="020F0502020204030204" pitchFamily="34" charset="0"/>
                <a:ea typeface="宋体" panose="02010600030101010101" pitchFamily="2" charset="-122"/>
              </a:rPr>
              <a:t>LDR</a:t>
            </a:r>
            <a:r>
              <a:rPr lang="zh-CN" altLang="en-US" dirty="0">
                <a:latin typeface="宋体" panose="02010600030101010101" pitchFamily="2" charset="-122"/>
                <a:ea typeface="宋体" panose="02010600030101010101" pitchFamily="2" charset="-122"/>
              </a:rPr>
              <a:t>，如果汇编器发现要产生立即数是一个程序地址，它会自动地把 </a:t>
            </a:r>
            <a:r>
              <a:rPr lang="en-US" altLang="zh-CN" dirty="0">
                <a:latin typeface="Calibri" panose="020F0502020204030204" pitchFamily="34" charset="0"/>
                <a:ea typeface="宋体" panose="02010600030101010101" pitchFamily="2" charset="-122"/>
              </a:rPr>
              <a:t>LSB </a:t>
            </a:r>
            <a:r>
              <a:rPr lang="zh-CN" altLang="en-US" dirty="0">
                <a:latin typeface="宋体" panose="02010600030101010101" pitchFamily="2" charset="-122"/>
                <a:ea typeface="宋体" panose="02010600030101010101" pitchFamily="2" charset="-122"/>
              </a:rPr>
              <a:t>置位，例如：</a:t>
            </a:r>
          </a:p>
          <a:p>
            <a:pPr lvl="1"/>
            <a:r>
              <a:rPr lang="pt-BR" altLang="zh-CN" dirty="0">
                <a:latin typeface="Courier New" panose="02070309020205020404" pitchFamily="49" charset="0"/>
                <a:ea typeface="宋体" panose="02010600030101010101" pitchFamily="2" charset="-122"/>
              </a:rPr>
              <a:t>LDR   r0,   =address1  ; R0= 0x4000 | 1</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MOV R0, R1</a:t>
            </a:r>
          </a:p>
          <a:p>
            <a:r>
              <a:rPr lang="zh-CN" altLang="en-US" dirty="0">
                <a:latin typeface="宋体" panose="02010600030101010101" pitchFamily="2" charset="-122"/>
                <a:ea typeface="宋体" panose="02010600030101010101" pitchFamily="2" charset="-122"/>
              </a:rPr>
              <a:t>在这个例子中，汇编器会认出 </a:t>
            </a:r>
            <a:r>
              <a:rPr lang="en-US" altLang="zh-CN" dirty="0">
                <a:latin typeface="Calibri" panose="020F0502020204030204" pitchFamily="34" charset="0"/>
                <a:ea typeface="宋体" panose="02010600030101010101" pitchFamily="2" charset="-122"/>
              </a:rPr>
              <a:t>address1 </a:t>
            </a:r>
            <a:r>
              <a:rPr lang="zh-CN" altLang="en-US" dirty="0">
                <a:latin typeface="宋体" panose="02010600030101010101" pitchFamily="2" charset="-122"/>
                <a:ea typeface="宋体" panose="02010600030101010101" pitchFamily="2" charset="-122"/>
              </a:rPr>
              <a:t>是一个程序地址，所以自动置位 </a:t>
            </a:r>
            <a:r>
              <a:rPr lang="en-US" altLang="zh-CN" dirty="0">
                <a:latin typeface="Calibri" panose="020F0502020204030204" pitchFamily="34" charset="0"/>
                <a:ea typeface="宋体" panose="02010600030101010101" pitchFamily="2" charset="-122"/>
              </a:rPr>
              <a:t>LSB</a:t>
            </a:r>
            <a:r>
              <a:rPr lang="zh-CN" altLang="en-US" dirty="0">
                <a:latin typeface="宋体" panose="02010600030101010101" pitchFamily="2" charset="-122"/>
                <a:ea typeface="宋体" panose="02010600030101010101" pitchFamily="2" charset="-122"/>
              </a:rPr>
              <a:t>。另一方面， 如果汇编器发现要加载的是数据地址，则不会自作聪明，多机灵啊！看：</a:t>
            </a:r>
          </a:p>
          <a:p>
            <a:pPr lvl="1"/>
            <a:r>
              <a:rPr lang="pt-BR" altLang="zh-CN" dirty="0">
                <a:latin typeface="Courier New" panose="02070309020205020404" pitchFamily="49" charset="0"/>
                <a:ea typeface="宋体" panose="02010600030101010101" pitchFamily="2" charset="-122"/>
              </a:rPr>
              <a:t>LDR   R0,   =address1    ; R0= 0x4000</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DCD   0x0       ;0x4000 </a:t>
            </a:r>
            <a:r>
              <a:rPr lang="zh-CN" altLang="en-US" dirty="0">
                <a:latin typeface="宋体" panose="02010600030101010101" pitchFamily="2" charset="-122"/>
                <a:ea typeface="宋体" panose="02010600030101010101" pitchFamily="2" charset="-122"/>
              </a:rPr>
              <a:t>处记录的是一个数据</a:t>
            </a:r>
          </a:p>
          <a:p>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指令则是“厚道人”，它决不会修改 </a:t>
            </a:r>
            <a:r>
              <a:rPr lang="en-US" altLang="zh-CN" dirty="0">
                <a:latin typeface="Calibri" panose="020F0502020204030204" pitchFamily="34" charset="0"/>
                <a:ea typeface="宋体" panose="02010600030101010101" pitchFamily="2" charset="-122"/>
              </a:rPr>
              <a:t>LSB</a:t>
            </a:r>
            <a:r>
              <a:rPr lang="zh-CN" altLang="en-US" dirty="0">
                <a:latin typeface="宋体" panose="02010600030101010101" pitchFamily="2" charset="-122"/>
                <a:ea typeface="宋体" panose="02010600030101010101" pitchFamily="2" charset="-122"/>
              </a:rPr>
              <a:t>。例如：</a:t>
            </a:r>
          </a:p>
          <a:p>
            <a:r>
              <a:rPr lang="en-US" altLang="zh-CN" dirty="0">
                <a:latin typeface="Courier New" panose="02070309020205020404" pitchFamily="49" charset="0"/>
                <a:ea typeface="宋体" panose="02010600030101010101" pitchFamily="2" charset="-122"/>
              </a:rPr>
              <a:t>ADR   r0,   address1  ; R0= 0x4000</a:t>
            </a:r>
            <a:r>
              <a:rPr lang="zh-CN" altLang="en-US" dirty="0">
                <a:latin typeface="宋体" panose="02010600030101010101" pitchFamily="2" charset="-122"/>
                <a:ea typeface="宋体" panose="02010600030101010101" pitchFamily="2" charset="-122"/>
              </a:rPr>
              <a:t>。注意：没有“</a:t>
            </a:r>
            <a:r>
              <a:rPr lang="en-US" altLang="zh-CN" b="1" dirty="0">
                <a:latin typeface="Courier New" panose="02070309020205020404" pitchFamily="49"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”号</a:t>
            </a:r>
          </a:p>
          <a:p>
            <a:pPr marR="69520"/>
            <a:r>
              <a:rPr lang="en-US" altLang="zh-CN" dirty="0">
                <a:latin typeface="Courier New" panose="02070309020205020404" pitchFamily="49" charset="0"/>
                <a:ea typeface="宋体" panose="02010600030101010101" pitchFamily="2" charset="-122"/>
              </a:rPr>
              <a:t>… address1</a:t>
            </a:r>
          </a:p>
          <a:p>
            <a:r>
              <a:rPr lang="en-US" altLang="zh-CN" dirty="0">
                <a:latin typeface="Courier New" panose="02070309020205020404" pitchFamily="49" charset="0"/>
                <a:ea typeface="宋体" panose="02010600030101010101" pitchFamily="2" charset="-122"/>
              </a:rPr>
              <a:t>0x4000: MOV R0, R1</a:t>
            </a:r>
          </a:p>
          <a:p>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将如实地加载 </a:t>
            </a:r>
            <a:r>
              <a:rPr lang="en-US" altLang="zh-CN" dirty="0">
                <a:latin typeface="Calibri" panose="020F0502020204030204" pitchFamily="34" charset="0"/>
                <a:ea typeface="宋体" panose="02010600030101010101" pitchFamily="2" charset="-122"/>
              </a:rPr>
              <a:t>0x4000</a:t>
            </a:r>
            <a:r>
              <a:rPr lang="zh-CN" altLang="en-US" dirty="0">
                <a:latin typeface="宋体" panose="02010600030101010101" pitchFamily="2" charset="-122"/>
                <a:ea typeface="宋体" panose="02010600030101010101" pitchFamily="2" charset="-122"/>
              </a:rPr>
              <a:t>。注意，语法略有不同，没有“</a:t>
            </a:r>
            <a:r>
              <a:rPr lang="en-US" altLang="zh-CN" dirty="0">
                <a:latin typeface="Calibri" panose="020F0502020204030204" pitchFamily="34" charset="0"/>
                <a:ea typeface="宋体" panose="02010600030101010101" pitchFamily="2" charset="-122"/>
              </a:rPr>
              <a:t>=</a:t>
            </a:r>
            <a:r>
              <a:rPr lang="zh-CN" altLang="en-US" dirty="0">
                <a:latin typeface="宋体" panose="02010600030101010101" pitchFamily="2" charset="-122"/>
                <a:ea typeface="宋体" panose="02010600030101010101" pitchFamily="2" charset="-122"/>
              </a:rPr>
              <a:t>”号。</a:t>
            </a:r>
          </a:p>
          <a:p>
            <a:pPr marR="1180" algn="just"/>
            <a:r>
              <a:rPr lang="en-US" altLang="zh-CN" dirty="0">
                <a:latin typeface="Calibri" panose="020F0502020204030204" pitchFamily="34"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通常是把要加载的数值预先定义，再使用一条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相对加载指令来取出。而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则尝试对 </a:t>
            </a:r>
            <a:r>
              <a:rPr lang="en-US" altLang="zh-CN" dirty="0">
                <a:latin typeface="Calibri" panose="020F0502020204030204" pitchFamily="34" charset="0"/>
                <a:ea typeface="宋体" panose="02010600030101010101" pitchFamily="2" charset="-122"/>
              </a:rPr>
              <a:t>PC </a:t>
            </a:r>
            <a:r>
              <a:rPr lang="zh-CN" altLang="en-US" dirty="0">
                <a:latin typeface="宋体" panose="02010600030101010101" pitchFamily="2" charset="-122"/>
                <a:ea typeface="宋体" panose="02010600030101010101" pitchFamily="2" charset="-122"/>
              </a:rPr>
              <a:t>作算术加法或减法来取得立即数。因此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未必总能求出需要的立即数。其实顾名思义，</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是为了取出附近某条指令或者变量的地址，而 </a:t>
            </a:r>
            <a:r>
              <a:rPr lang="en-US" altLang="zh-CN" dirty="0">
                <a:latin typeface="Calibri" panose="020F0502020204030204" pitchFamily="34" charset="0"/>
                <a:ea typeface="宋体" panose="02010600030101010101" pitchFamily="2" charset="-122"/>
              </a:rPr>
              <a:t>LDR </a:t>
            </a:r>
            <a:r>
              <a:rPr lang="zh-CN" altLang="en-US" dirty="0">
                <a:latin typeface="宋体" panose="02010600030101010101" pitchFamily="2" charset="-122"/>
                <a:ea typeface="宋体" panose="02010600030101010101" pitchFamily="2" charset="-122"/>
              </a:rPr>
              <a:t>则是取出一个通用的 </a:t>
            </a:r>
            <a:r>
              <a:rPr lang="en-US" altLang="zh-CN" dirty="0">
                <a:latin typeface="Calibri" panose="020F0502020204030204" pitchFamily="34" charset="0"/>
                <a:ea typeface="宋体" panose="02010600030101010101" pitchFamily="2" charset="-122"/>
              </a:rPr>
              <a:t>32 </a:t>
            </a:r>
            <a:r>
              <a:rPr lang="zh-CN" altLang="en-US" dirty="0">
                <a:latin typeface="宋体" panose="02010600030101010101" pitchFamily="2" charset="-122"/>
                <a:ea typeface="宋体" panose="02010600030101010101" pitchFamily="2" charset="-122"/>
              </a:rPr>
              <a:t>位整数。因为 </a:t>
            </a:r>
            <a:r>
              <a:rPr lang="en-US" altLang="zh-CN" dirty="0">
                <a:latin typeface="Calibri" panose="020F0502020204030204" pitchFamily="34" charset="0"/>
                <a:ea typeface="宋体" panose="02010600030101010101" pitchFamily="2" charset="-122"/>
              </a:rPr>
              <a:t>ADR </a:t>
            </a:r>
            <a:r>
              <a:rPr lang="zh-CN" altLang="en-US" dirty="0">
                <a:latin typeface="宋体" panose="02010600030101010101" pitchFamily="2" charset="-122"/>
                <a:ea typeface="宋体" panose="02010600030101010101" pitchFamily="2" charset="-122"/>
              </a:rPr>
              <a:t>更专一，所以得到了优化，故而它的代码效率常常比</a:t>
            </a:r>
            <a:r>
              <a:rPr lang="en-US" altLang="zh-CN" dirty="0">
                <a:latin typeface="Calibri" panose="020F0502020204030204" pitchFamily="34" charset="0"/>
                <a:ea typeface="宋体" panose="02010600030101010101" pitchFamily="2" charset="-122"/>
              </a:rPr>
              <a:t>LDR</a:t>
            </a:r>
            <a:r>
              <a:rPr lang="zh-CN" altLang="en-US" dirty="0">
                <a:latin typeface="宋体" panose="02010600030101010101" pitchFamily="2" charset="-122"/>
                <a:ea typeface="宋体" panose="02010600030101010101" pitchFamily="2" charset="-122"/>
              </a:rPr>
              <a:t>的要高。</a:t>
            </a:r>
          </a:p>
          <a:p>
            <a:endParaRPr lang="zh-CN" altLang="en-US" dirty="0"/>
          </a:p>
        </p:txBody>
      </p:sp>
    </p:spTree>
    <p:extLst>
      <p:ext uri="{BB962C8B-B14F-4D97-AF65-F5344CB8AC3E}">
        <p14:creationId xmlns:p14="http://schemas.microsoft.com/office/powerpoint/2010/main" val="1266333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指令集：数据处理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zh-CN" altLang="en-US" dirty="0"/>
              <a:t>以加法为例，常见的有：</a:t>
            </a:r>
          </a:p>
          <a:p>
            <a:pPr lvl="1"/>
            <a:r>
              <a:rPr lang="en-US" altLang="zh-CN" dirty="0"/>
              <a:t>ADD R0, R1 ; R0 += R1</a:t>
            </a:r>
          </a:p>
          <a:p>
            <a:pPr lvl="1"/>
            <a:r>
              <a:rPr lang="en-US" altLang="zh-CN" dirty="0"/>
              <a:t>ADD R0, #0x12 ; R0 += 12</a:t>
            </a:r>
          </a:p>
          <a:p>
            <a:pPr lvl="1"/>
            <a:r>
              <a:rPr lang="en-US" altLang="zh-CN" dirty="0"/>
              <a:t>ADD.W R0, R1, R2 ; R0 = R1+R2</a:t>
            </a:r>
          </a:p>
          <a:p>
            <a:r>
              <a:rPr lang="zh-CN" altLang="en-US" dirty="0"/>
              <a:t>虽然助记符都是</a:t>
            </a:r>
            <a:r>
              <a:rPr lang="en-US" altLang="zh-CN" dirty="0"/>
              <a:t>ADD</a:t>
            </a:r>
            <a:r>
              <a:rPr lang="zh-CN" altLang="en-US" dirty="0"/>
              <a:t>，但是二进制机器码是不同的。</a:t>
            </a:r>
          </a:p>
          <a:p>
            <a:r>
              <a:rPr lang="zh-CN" altLang="en-US" dirty="0"/>
              <a:t>当使用</a:t>
            </a:r>
            <a:r>
              <a:rPr lang="en-US" altLang="zh-CN" dirty="0"/>
              <a:t>16 </a:t>
            </a:r>
            <a:r>
              <a:rPr lang="zh-CN" altLang="en-US" dirty="0"/>
              <a:t>位加法时，会自动更新</a:t>
            </a:r>
            <a:r>
              <a:rPr lang="en-US" altLang="zh-CN" dirty="0"/>
              <a:t>APSR </a:t>
            </a:r>
            <a:r>
              <a:rPr lang="zh-CN" altLang="en-US" dirty="0"/>
              <a:t>中的标志位。然而，在使用了“</a:t>
            </a:r>
            <a:r>
              <a:rPr lang="en-US" altLang="zh-CN" dirty="0"/>
              <a:t>.W”</a:t>
            </a:r>
            <a:r>
              <a:rPr lang="zh-CN" altLang="en-US" dirty="0"/>
              <a:t>显式指定了</a:t>
            </a:r>
            <a:r>
              <a:rPr lang="en-US" altLang="zh-CN" dirty="0"/>
              <a:t>32 </a:t>
            </a:r>
            <a:r>
              <a:rPr lang="zh-CN" altLang="en-US" dirty="0"/>
              <a:t>位指令后，就可以通过“</a:t>
            </a:r>
            <a:r>
              <a:rPr lang="en-US" altLang="zh-CN" dirty="0"/>
              <a:t>S”</a:t>
            </a:r>
            <a:r>
              <a:rPr lang="zh-CN" altLang="en-US" dirty="0"/>
              <a:t>后缀手工控制对</a:t>
            </a:r>
            <a:r>
              <a:rPr lang="en-US" altLang="zh-CN" dirty="0"/>
              <a:t>APSR </a:t>
            </a:r>
            <a:r>
              <a:rPr lang="zh-CN" altLang="en-US" dirty="0"/>
              <a:t>的更新，如：</a:t>
            </a:r>
          </a:p>
          <a:p>
            <a:pPr lvl="1"/>
            <a:r>
              <a:rPr lang="en-US" altLang="zh-CN" dirty="0"/>
              <a:t>ADD.W R0, R1, R2 ; </a:t>
            </a:r>
            <a:r>
              <a:rPr lang="zh-CN" altLang="en-US" dirty="0"/>
              <a:t>不更新标志位</a:t>
            </a:r>
          </a:p>
          <a:p>
            <a:pPr lvl="1"/>
            <a:r>
              <a:rPr lang="en-US" altLang="zh-CN" dirty="0"/>
              <a:t>ADDS.W R0, R1, R2 ; </a:t>
            </a:r>
            <a:r>
              <a:rPr lang="zh-CN" altLang="en-US" dirty="0"/>
              <a:t>更新标志位</a:t>
            </a:r>
          </a:p>
          <a:p>
            <a:r>
              <a:rPr lang="zh-CN" altLang="en-US" dirty="0"/>
              <a:t>除了 </a:t>
            </a:r>
            <a:r>
              <a:rPr lang="en-US" altLang="zh-CN" dirty="0"/>
              <a:t>ADD </a:t>
            </a:r>
            <a:r>
              <a:rPr lang="zh-CN" altLang="en-US" dirty="0"/>
              <a:t>指令之外，</a:t>
            </a:r>
            <a:r>
              <a:rPr lang="en-US" altLang="zh-CN" dirty="0"/>
              <a:t>CM3 </a:t>
            </a:r>
            <a:r>
              <a:rPr lang="zh-CN" altLang="en-US" dirty="0"/>
              <a:t>中还包含</a:t>
            </a:r>
            <a:r>
              <a:rPr lang="en-US" altLang="zh-CN" dirty="0"/>
              <a:t>SUB, MUL, UDIV/SDIV </a:t>
            </a:r>
            <a:r>
              <a:rPr lang="zh-CN" altLang="en-US" dirty="0"/>
              <a:t>等用于算术四则运算。</a:t>
            </a:r>
          </a:p>
        </p:txBody>
      </p:sp>
    </p:spTree>
    <p:extLst>
      <p:ext uri="{BB962C8B-B14F-4D97-AF65-F5344CB8AC3E}">
        <p14:creationId xmlns:p14="http://schemas.microsoft.com/office/powerpoint/2010/main" val="845558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pic>
        <p:nvPicPr>
          <p:cNvPr id="5" name="图片 4">
            <a:extLst>
              <a:ext uri="{FF2B5EF4-FFF2-40B4-BE49-F238E27FC236}">
                <a16:creationId xmlns:a16="http://schemas.microsoft.com/office/drawing/2014/main" id="{84374DE4-7713-4579-98E5-F6ED9BE912F1}"/>
              </a:ext>
            </a:extLst>
          </p:cNvPr>
          <p:cNvPicPr>
            <a:picLocks noChangeAspect="1"/>
          </p:cNvPicPr>
          <p:nvPr/>
        </p:nvPicPr>
        <p:blipFill>
          <a:blip r:embed="rId2"/>
          <a:stretch>
            <a:fillRect/>
          </a:stretch>
        </p:blipFill>
        <p:spPr>
          <a:xfrm>
            <a:off x="3236095" y="1010569"/>
            <a:ext cx="5745605" cy="4978750"/>
          </a:xfrm>
          <a:prstGeom prst="rect">
            <a:avLst/>
          </a:prstGeom>
        </p:spPr>
      </p:pic>
    </p:spTree>
    <p:extLst>
      <p:ext uri="{BB962C8B-B14F-4D97-AF65-F5344CB8AC3E}">
        <p14:creationId xmlns:p14="http://schemas.microsoft.com/office/powerpoint/2010/main" val="112094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M4</a:t>
            </a:r>
            <a:endParaRPr lang="zh-CN" altLang="en-US" dirty="0"/>
          </a:p>
        </p:txBody>
      </p:sp>
      <p:pic>
        <p:nvPicPr>
          <p:cNvPr id="5" name="内容占位符 4">
            <a:extLst>
              <a:ext uri="{FF2B5EF4-FFF2-40B4-BE49-F238E27FC236}">
                <a16:creationId xmlns:a16="http://schemas.microsoft.com/office/drawing/2014/main" id="{B7D83411-67EF-4F2E-824A-6D87838B8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3498"/>
            <a:ext cx="4504615" cy="4366278"/>
          </a:xfrm>
        </p:spPr>
      </p:pic>
      <p:pic>
        <p:nvPicPr>
          <p:cNvPr id="7" name="图片 6">
            <a:extLst>
              <a:ext uri="{FF2B5EF4-FFF2-40B4-BE49-F238E27FC236}">
                <a16:creationId xmlns:a16="http://schemas.microsoft.com/office/drawing/2014/main" id="{1CE6CBD9-2073-48B0-B11A-9E8E5FBB2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615" y="3012141"/>
            <a:ext cx="4667648" cy="2788118"/>
          </a:xfrm>
          <a:prstGeom prst="rect">
            <a:avLst/>
          </a:prstGeom>
        </p:spPr>
      </p:pic>
    </p:spTree>
    <p:extLst>
      <p:ext uri="{BB962C8B-B14F-4D97-AF65-F5344CB8AC3E}">
        <p14:creationId xmlns:p14="http://schemas.microsoft.com/office/powerpoint/2010/main" val="1078133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
        <p:nvSpPr>
          <p:cNvPr id="4" name="内容占位符 3">
            <a:extLst>
              <a:ext uri="{FF2B5EF4-FFF2-40B4-BE49-F238E27FC236}">
                <a16:creationId xmlns:a16="http://schemas.microsoft.com/office/drawing/2014/main" id="{8E17C36D-CF5A-4E42-804C-76E1BAD7DEC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42D78AB-D418-46ED-A713-061A4EF4F486}"/>
              </a:ext>
            </a:extLst>
          </p:cNvPr>
          <p:cNvPicPr>
            <a:picLocks noChangeAspect="1"/>
          </p:cNvPicPr>
          <p:nvPr/>
        </p:nvPicPr>
        <p:blipFill>
          <a:blip r:embed="rId2"/>
          <a:stretch>
            <a:fillRect/>
          </a:stretch>
        </p:blipFill>
        <p:spPr>
          <a:xfrm>
            <a:off x="498859" y="1370362"/>
            <a:ext cx="8143875" cy="1981200"/>
          </a:xfrm>
          <a:prstGeom prst="rect">
            <a:avLst/>
          </a:prstGeom>
        </p:spPr>
      </p:pic>
    </p:spTree>
    <p:extLst>
      <p:ext uri="{BB962C8B-B14F-4D97-AF65-F5344CB8AC3E}">
        <p14:creationId xmlns:p14="http://schemas.microsoft.com/office/powerpoint/2010/main" val="2828704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CA0B1617-5DEF-4E28-B654-D97BDBB59A1F}"/>
              </a:ext>
            </a:extLst>
          </p:cNvPr>
          <p:cNvPicPr>
            <a:picLocks noGrp="1" noChangeAspect="1"/>
          </p:cNvPicPr>
          <p:nvPr>
            <p:ph idx="1"/>
          </p:nvPr>
        </p:nvPicPr>
        <p:blipFill>
          <a:blip r:embed="rId2"/>
          <a:stretch>
            <a:fillRect/>
          </a:stretch>
        </p:blipFill>
        <p:spPr>
          <a:xfrm>
            <a:off x="798897" y="327320"/>
            <a:ext cx="7252275" cy="4430322"/>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41758977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t>大多数涉及 </a:t>
            </a:r>
            <a:r>
              <a:rPr lang="en-US" altLang="zh-CN" dirty="0"/>
              <a:t>3 </a:t>
            </a:r>
            <a:r>
              <a:rPr lang="zh-CN" altLang="en-US" dirty="0"/>
              <a:t>个寄存器的 </a:t>
            </a:r>
            <a:r>
              <a:rPr lang="en-US" altLang="zh-CN" dirty="0"/>
              <a:t>32 </a:t>
            </a:r>
            <a:r>
              <a:rPr lang="zh-CN" altLang="en-US" dirty="0"/>
              <a:t>位数据操作指令，都可以在计算之前，对其第 </a:t>
            </a:r>
            <a:r>
              <a:rPr lang="en-US" altLang="zh-CN" dirty="0"/>
              <a:t>3 </a:t>
            </a:r>
            <a:r>
              <a:rPr lang="zh-CN" altLang="en-US" dirty="0"/>
              <a:t>个操作数 </a:t>
            </a:r>
            <a:r>
              <a:rPr lang="en-US" altLang="zh-CN" dirty="0"/>
              <a:t>Rn </a:t>
            </a:r>
            <a:r>
              <a:rPr lang="zh-CN" altLang="en-US" dirty="0"/>
              <a:t>进行“预加工”</a:t>
            </a:r>
            <a:r>
              <a:rPr lang="en-US" altLang="zh-CN" dirty="0"/>
              <a:t>——</a:t>
            </a:r>
            <a:r>
              <a:rPr lang="zh-CN" altLang="en-US" dirty="0"/>
              <a:t>移位，格式为：</a:t>
            </a:r>
          </a:p>
          <a:p>
            <a:pPr lvl="1"/>
            <a:r>
              <a:rPr lang="en-US" altLang="zh-CN" dirty="0"/>
              <a:t>DataOp Rd,  Rm,  Rn,   LSL #imm5  ;</a:t>
            </a:r>
            <a:r>
              <a:rPr lang="zh-CN" altLang="en-US" dirty="0"/>
              <a:t>先对 </a:t>
            </a:r>
            <a:r>
              <a:rPr lang="en-US" altLang="zh-CN" dirty="0"/>
              <a:t>Rn </a:t>
            </a:r>
            <a:r>
              <a:rPr lang="zh-CN" altLang="en-US" dirty="0"/>
              <a:t>逻辑左移</a:t>
            </a:r>
            <a:r>
              <a:rPr lang="en-US" altLang="zh-CN" dirty="0"/>
              <a:t>imm5 </a:t>
            </a:r>
            <a:r>
              <a:rPr lang="zh-CN" altLang="en-US" dirty="0"/>
              <a:t>格 </a:t>
            </a:r>
            <a:endParaRPr lang="en-US" altLang="zh-CN" dirty="0"/>
          </a:p>
          <a:p>
            <a:pPr lvl="1"/>
            <a:r>
              <a:rPr lang="en-US" altLang="zh-CN" dirty="0"/>
              <a:t>DataOp Rd,  Rm,  Rn,   LSR #imm5  ;</a:t>
            </a:r>
            <a:r>
              <a:rPr lang="zh-CN" altLang="en-US" dirty="0"/>
              <a:t>先对 </a:t>
            </a:r>
            <a:r>
              <a:rPr lang="en-US" altLang="zh-CN" dirty="0"/>
              <a:t>Rn </a:t>
            </a:r>
            <a:r>
              <a:rPr lang="zh-CN" altLang="en-US" dirty="0"/>
              <a:t>逻辑右移</a:t>
            </a:r>
            <a:r>
              <a:rPr lang="en-US" altLang="zh-CN" dirty="0"/>
              <a:t>imm5 </a:t>
            </a:r>
            <a:r>
              <a:rPr lang="zh-CN" altLang="en-US" dirty="0"/>
              <a:t>格 </a:t>
            </a:r>
            <a:endParaRPr lang="en-US" altLang="zh-CN" dirty="0"/>
          </a:p>
          <a:p>
            <a:pPr lvl="1"/>
            <a:r>
              <a:rPr lang="en-US" altLang="zh-CN" dirty="0"/>
              <a:t>DataOp Rd,  Rm,  Rn,   ASR #imm5  ;</a:t>
            </a:r>
            <a:r>
              <a:rPr lang="zh-CN" altLang="en-US" dirty="0"/>
              <a:t>先对 </a:t>
            </a:r>
            <a:r>
              <a:rPr lang="en-US" altLang="zh-CN" dirty="0"/>
              <a:t>Rn </a:t>
            </a:r>
            <a:r>
              <a:rPr lang="zh-CN" altLang="en-US" dirty="0"/>
              <a:t>算术右移</a:t>
            </a:r>
            <a:r>
              <a:rPr lang="en-US" altLang="zh-CN" dirty="0"/>
              <a:t>imm5 </a:t>
            </a:r>
            <a:r>
              <a:rPr lang="zh-CN" altLang="en-US" dirty="0"/>
              <a:t>格 </a:t>
            </a:r>
            <a:endParaRPr lang="en-US" altLang="zh-CN" dirty="0"/>
          </a:p>
          <a:p>
            <a:pPr lvl="1"/>
            <a:r>
              <a:rPr lang="en-US" altLang="zh-CN" dirty="0"/>
              <a:t>DataOp Rd,  Rm,  Rn,   ROR #imm5  ;</a:t>
            </a:r>
            <a:r>
              <a:rPr lang="zh-CN" altLang="en-US" dirty="0"/>
              <a:t>先对 </a:t>
            </a:r>
            <a:r>
              <a:rPr lang="en-US" altLang="zh-CN" dirty="0"/>
              <a:t>Rn </a:t>
            </a:r>
            <a:r>
              <a:rPr lang="zh-CN" altLang="en-US" dirty="0"/>
              <a:t>循环右移</a:t>
            </a:r>
            <a:r>
              <a:rPr lang="en-US" altLang="zh-CN" dirty="0"/>
              <a:t>imm5 </a:t>
            </a:r>
            <a:r>
              <a:rPr lang="zh-CN" altLang="en-US" dirty="0"/>
              <a:t>格</a:t>
            </a:r>
          </a:p>
          <a:p>
            <a:pPr lvl="1"/>
            <a:r>
              <a:rPr lang="en-US" altLang="zh-CN" dirty="0"/>
              <a:t>DataOp Rd,  Rm,  Rn,   ROL #imm5  ;</a:t>
            </a:r>
            <a:r>
              <a:rPr lang="zh-CN" altLang="en-US" dirty="0"/>
              <a:t>（错误）先对 </a:t>
            </a:r>
            <a:r>
              <a:rPr lang="en-US" altLang="zh-CN" dirty="0"/>
              <a:t>Rn </a:t>
            </a:r>
            <a:r>
              <a:rPr lang="zh-CN" altLang="en-US" dirty="0"/>
              <a:t>循环左移</a:t>
            </a:r>
            <a:r>
              <a:rPr lang="en-US" altLang="zh-CN" dirty="0"/>
              <a:t>imm5 </a:t>
            </a:r>
            <a:r>
              <a:rPr lang="zh-CN" altLang="en-US" dirty="0"/>
              <a:t>格</a:t>
            </a:r>
          </a:p>
          <a:p>
            <a:pPr lvl="1"/>
            <a:r>
              <a:rPr lang="en-US" altLang="zh-CN" dirty="0"/>
              <a:t>DataOp Rd,  Rm,  Rn,   RRX        ;</a:t>
            </a:r>
            <a:r>
              <a:rPr lang="zh-CN" altLang="en-US" dirty="0"/>
              <a:t>先对 </a:t>
            </a:r>
            <a:r>
              <a:rPr lang="en-US" altLang="zh-CN" dirty="0"/>
              <a:t>Rn </a:t>
            </a:r>
            <a:r>
              <a:rPr lang="zh-CN" altLang="en-US" dirty="0"/>
              <a:t>带进位位右移一格</a:t>
            </a:r>
          </a:p>
          <a:p>
            <a:r>
              <a:rPr lang="zh-CN" altLang="en-US" dirty="0"/>
              <a:t>注意：“预加工”是对 </a:t>
            </a:r>
            <a:r>
              <a:rPr lang="en-US" altLang="zh-CN" dirty="0"/>
              <a:t>Rn </a:t>
            </a:r>
            <a:r>
              <a:rPr lang="zh-CN" altLang="en-US" dirty="0"/>
              <a:t>的一个“内部复本”执行操作，不会因此而影响 </a:t>
            </a:r>
            <a:r>
              <a:rPr lang="en-US" altLang="zh-CN" dirty="0"/>
              <a:t>Rn </a:t>
            </a:r>
            <a:r>
              <a:rPr lang="zh-CN" altLang="en-US" dirty="0"/>
              <a:t>的值。但如果 </a:t>
            </a:r>
            <a:r>
              <a:rPr lang="en-US" altLang="zh-CN" dirty="0"/>
              <a:t>Rn </a:t>
            </a:r>
            <a:r>
              <a:rPr lang="zh-CN" altLang="en-US" dirty="0"/>
              <a:t>正巧是</a:t>
            </a:r>
            <a:r>
              <a:rPr lang="en-US" altLang="zh-CN" dirty="0"/>
              <a:t>Rd</a:t>
            </a:r>
            <a:r>
              <a:rPr lang="zh-CN" altLang="en-US" dirty="0"/>
              <a:t>，则按 </a:t>
            </a:r>
            <a:r>
              <a:rPr lang="en-US" altLang="zh-CN" dirty="0"/>
              <a:t>DataOp </a:t>
            </a:r>
            <a:r>
              <a:rPr lang="zh-CN" altLang="en-US" dirty="0"/>
              <a:t>的计算方式来更新。</a:t>
            </a:r>
          </a:p>
          <a:p>
            <a:r>
              <a:rPr lang="zh-CN" altLang="en-US" dirty="0"/>
              <a:t>其中，</a:t>
            </a:r>
            <a:r>
              <a:rPr lang="en-US" altLang="zh-CN" dirty="0"/>
              <a:t>DataOp </a:t>
            </a:r>
            <a:r>
              <a:rPr lang="zh-CN" altLang="en-US" dirty="0"/>
              <a:t>可以是所有“传统”的 </a:t>
            </a:r>
            <a:r>
              <a:rPr lang="en-US" altLang="zh-CN" dirty="0"/>
              <a:t>32 </a:t>
            </a:r>
            <a:r>
              <a:rPr lang="zh-CN" altLang="en-US" dirty="0"/>
              <a:t>位数据操作指令，包括：</a:t>
            </a:r>
          </a:p>
          <a:p>
            <a:r>
              <a:rPr lang="en-US" altLang="zh-CN" dirty="0"/>
              <a:t>ADD/ADC/ SUB/SBC/RSB/ AND/ORR/EOR/ BIC/ORN</a:t>
            </a:r>
          </a:p>
          <a:p>
            <a:endParaRPr lang="zh-CN" altLang="en-US" dirty="0"/>
          </a:p>
        </p:txBody>
      </p:sp>
    </p:spTree>
    <p:extLst>
      <p:ext uri="{BB962C8B-B14F-4D97-AF65-F5344CB8AC3E}">
        <p14:creationId xmlns:p14="http://schemas.microsoft.com/office/powerpoint/2010/main" val="388398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24"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图片 3" descr="图片包含 屏幕截图&#10;&#10;已生成高可信度的说明">
            <a:extLst>
              <a:ext uri="{FF2B5EF4-FFF2-40B4-BE49-F238E27FC236}">
                <a16:creationId xmlns:a16="http://schemas.microsoft.com/office/drawing/2014/main" id="{8E8F1AE3-350B-4168-A6EC-11810CBF27BE}"/>
              </a:ext>
            </a:extLst>
          </p:cNvPr>
          <p:cNvPicPr>
            <a:picLocks noGrp="1" noChangeAspect="1"/>
          </p:cNvPicPr>
          <p:nvPr>
            <p:ph idx="1"/>
          </p:nvPr>
        </p:nvPicPr>
        <p:blipFill>
          <a:blip r:embed="rId2"/>
          <a:stretch>
            <a:fillRect/>
          </a:stretch>
        </p:blipFill>
        <p:spPr>
          <a:xfrm>
            <a:off x="1959714" y="643538"/>
            <a:ext cx="5225395" cy="3618586"/>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dirty="0">
                <a:solidFill>
                  <a:srgbClr val="FFFFFF"/>
                </a:solidFill>
                <a:latin typeface="+mj-lt"/>
                <a:ea typeface="+mj-ea"/>
              </a:rPr>
              <a:t>CM3</a:t>
            </a:r>
            <a:r>
              <a:rPr lang="zh-CN" altLang="en-US" sz="3100" dirty="0">
                <a:solidFill>
                  <a:srgbClr val="FFFFFF"/>
                </a:solidFill>
                <a:latin typeface="+mj-lt"/>
                <a:ea typeface="+mj-ea"/>
              </a:rPr>
              <a:t>指令集</a:t>
            </a:r>
          </a:p>
        </p:txBody>
      </p:sp>
    </p:spTree>
    <p:extLst>
      <p:ext uri="{BB962C8B-B14F-4D97-AF65-F5344CB8AC3E}">
        <p14:creationId xmlns:p14="http://schemas.microsoft.com/office/powerpoint/2010/main" val="14358046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027472C7-CB07-40A9-8F6F-43EED45714C6}"/>
              </a:ext>
            </a:extLst>
          </p:cNvPr>
          <p:cNvPicPr>
            <a:picLocks noChangeAspect="1"/>
          </p:cNvPicPr>
          <p:nvPr/>
        </p:nvPicPr>
        <p:blipFill>
          <a:blip r:embed="rId2"/>
          <a:stretch>
            <a:fillRect/>
          </a:stretch>
        </p:blipFill>
        <p:spPr>
          <a:xfrm>
            <a:off x="3556512" y="954073"/>
            <a:ext cx="5098562" cy="4949853"/>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r>
              <a:rPr lang="zh-CN" altLang="en-US" sz="1300" dirty="0">
                <a:solidFill>
                  <a:srgbClr val="FFFFFF"/>
                </a:solidFill>
              </a:rPr>
              <a:t>如果在移位和循环指令上加上“</a:t>
            </a:r>
            <a:r>
              <a:rPr lang="en-US" altLang="zh-CN" sz="1300" dirty="0">
                <a:solidFill>
                  <a:srgbClr val="FFFFFF"/>
                </a:solidFill>
              </a:rPr>
              <a:t>S”</a:t>
            </a:r>
            <a:r>
              <a:rPr lang="zh-CN" altLang="en-US" sz="1300" dirty="0">
                <a:solidFill>
                  <a:srgbClr val="FFFFFF"/>
                </a:solidFill>
              </a:rPr>
              <a:t>后缀，这些指令会更新进位位</a:t>
            </a:r>
            <a:r>
              <a:rPr lang="en-US" altLang="zh-CN" sz="1300" dirty="0">
                <a:solidFill>
                  <a:srgbClr val="FFFFFF"/>
                </a:solidFill>
              </a:rPr>
              <a:t>C</a:t>
            </a:r>
            <a:r>
              <a:rPr lang="zh-CN" altLang="en-US" sz="1300" dirty="0">
                <a:solidFill>
                  <a:srgbClr val="FFFFFF"/>
                </a:solidFill>
              </a:rPr>
              <a:t>。</a:t>
            </a:r>
            <a:endParaRPr lang="en-US" altLang="zh-CN" sz="1300" dirty="0">
              <a:solidFill>
                <a:srgbClr val="FFFFFF"/>
              </a:solidFill>
            </a:endParaRPr>
          </a:p>
          <a:p>
            <a:r>
              <a:rPr lang="zh-CN" altLang="en-US" sz="1300" dirty="0">
                <a:solidFill>
                  <a:srgbClr val="FFFFFF"/>
                </a:solidFill>
              </a:rPr>
              <a:t>如果是</a:t>
            </a:r>
            <a:r>
              <a:rPr lang="en-US" altLang="zh-CN" sz="1300" dirty="0">
                <a:solidFill>
                  <a:srgbClr val="FFFFFF"/>
                </a:solidFill>
              </a:rPr>
              <a:t>16 </a:t>
            </a:r>
            <a:r>
              <a:rPr lang="zh-CN" altLang="en-US" sz="1300" dirty="0">
                <a:solidFill>
                  <a:srgbClr val="FFFFFF"/>
                </a:solidFill>
              </a:rPr>
              <a:t>位</a:t>
            </a:r>
            <a:r>
              <a:rPr lang="en-US" altLang="zh-CN" sz="1300" dirty="0">
                <a:solidFill>
                  <a:srgbClr val="FFFFFF"/>
                </a:solidFill>
              </a:rPr>
              <a:t>Thumb</a:t>
            </a:r>
            <a:r>
              <a:rPr lang="zh-CN" altLang="en-US" sz="1300" dirty="0">
                <a:solidFill>
                  <a:srgbClr val="FFFFFF"/>
                </a:solidFill>
              </a:rPr>
              <a:t>指令，则总是更新</a:t>
            </a:r>
            <a:r>
              <a:rPr lang="en-US" altLang="zh-CN" sz="1300" dirty="0">
                <a:solidFill>
                  <a:srgbClr val="FFFFFF"/>
                </a:solidFill>
              </a:rPr>
              <a:t>C </a:t>
            </a:r>
            <a:r>
              <a:rPr lang="zh-CN" altLang="en-US" sz="1300" dirty="0">
                <a:solidFill>
                  <a:srgbClr val="FFFFFF"/>
                </a:solidFill>
              </a:rPr>
              <a:t>的。</a:t>
            </a:r>
          </a:p>
        </p:txBody>
      </p:sp>
    </p:spTree>
    <p:extLst>
      <p:ext uri="{BB962C8B-B14F-4D97-AF65-F5344CB8AC3E}">
        <p14:creationId xmlns:p14="http://schemas.microsoft.com/office/powerpoint/2010/main" val="38777060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descr="图片包含 屏幕截图&#10;&#10;已生成极高可信度的说明">
            <a:extLst>
              <a:ext uri="{FF2B5EF4-FFF2-40B4-BE49-F238E27FC236}">
                <a16:creationId xmlns:a16="http://schemas.microsoft.com/office/drawing/2014/main" id="{55D90725-05B1-42C8-B62F-82A9DED351F2}"/>
              </a:ext>
            </a:extLst>
          </p:cNvPr>
          <p:cNvPicPr>
            <a:picLocks noGrp="1" noChangeAspect="1"/>
          </p:cNvPicPr>
          <p:nvPr>
            <p:ph idx="1"/>
          </p:nvPr>
        </p:nvPicPr>
        <p:blipFill>
          <a:blip r:embed="rId2"/>
          <a:stretch>
            <a:fillRect/>
          </a:stretch>
        </p:blipFill>
        <p:spPr>
          <a:xfrm>
            <a:off x="475499" y="721885"/>
            <a:ext cx="8193826" cy="3461891"/>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4049841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825F8F8E-BFE8-4E25-B2E5-C41BF4CA49BC}"/>
              </a:ext>
            </a:extLst>
          </p:cNvPr>
          <p:cNvPicPr>
            <a:picLocks noChangeAspect="1"/>
          </p:cNvPicPr>
          <p:nvPr/>
        </p:nvPicPr>
        <p:blipFill>
          <a:blip r:embed="rId2"/>
          <a:stretch>
            <a:fillRect/>
          </a:stretch>
        </p:blipFill>
        <p:spPr>
          <a:xfrm>
            <a:off x="3556512" y="1062417"/>
            <a:ext cx="5098562" cy="4733165"/>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11452992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RBIT</a:t>
            </a:r>
            <a:r>
              <a:rPr lang="zh-CN" altLang="en-US" dirty="0"/>
              <a:t>指令</a:t>
            </a:r>
            <a:endParaRPr lang="en-US" altLang="zh-CN" dirty="0"/>
          </a:p>
          <a:p>
            <a:r>
              <a:rPr lang="en-US" altLang="zh-CN" dirty="0"/>
              <a:t>RBIT </a:t>
            </a:r>
            <a:r>
              <a:rPr lang="zh-CN" altLang="en-US" dirty="0"/>
              <a:t>比前面的</a:t>
            </a:r>
            <a:r>
              <a:rPr lang="en-US" altLang="zh-CN" dirty="0"/>
              <a:t>REV </a:t>
            </a:r>
            <a:r>
              <a:rPr lang="zh-CN" altLang="en-US" dirty="0"/>
              <a:t>之流更精细，它是按位反转的，相当于把</a:t>
            </a:r>
            <a:r>
              <a:rPr lang="en-US" altLang="zh-CN" dirty="0"/>
              <a:t>32 </a:t>
            </a:r>
            <a:r>
              <a:rPr lang="zh-CN" altLang="en-US" dirty="0"/>
              <a:t>位整数的二进制表示法水平旋转</a:t>
            </a:r>
            <a:r>
              <a:rPr lang="en-US" altLang="zh-CN" dirty="0"/>
              <a:t>180 </a:t>
            </a:r>
            <a:r>
              <a:rPr lang="zh-CN" altLang="en-US" dirty="0"/>
              <a:t>度。其格式为：</a:t>
            </a:r>
          </a:p>
          <a:p>
            <a:pPr lvl="1"/>
            <a:r>
              <a:rPr lang="en-US" altLang="zh-CN" dirty="0"/>
              <a:t>RBIT.W Rd, Rn</a:t>
            </a:r>
          </a:p>
          <a:p>
            <a:r>
              <a:rPr lang="zh-CN" altLang="en-US" dirty="0"/>
              <a:t>这个指令在处理串行比特流时大有用场，而且几乎到了没它不行的地步。</a:t>
            </a:r>
          </a:p>
          <a:p>
            <a:r>
              <a:rPr lang="zh-CN" altLang="en-US" dirty="0"/>
              <a:t>例如，记</a:t>
            </a:r>
            <a:r>
              <a:rPr lang="en-US" altLang="zh-CN" dirty="0"/>
              <a:t>R1=0xB4E10C23</a:t>
            </a:r>
          </a:p>
          <a:p>
            <a:r>
              <a:rPr lang="zh-CN" altLang="en-US" dirty="0"/>
              <a:t>（二进制数值为 </a:t>
            </a:r>
            <a:r>
              <a:rPr lang="en-US" altLang="zh-CN" dirty="0"/>
              <a:t>1011,0100,1110,0001,0000,1100,0010,0011</a:t>
            </a:r>
            <a:r>
              <a:rPr lang="zh-CN" altLang="en-US" dirty="0"/>
              <a:t>），</a:t>
            </a:r>
          </a:p>
          <a:p>
            <a:pPr lvl="1"/>
            <a:r>
              <a:rPr lang="en-US" altLang="zh-CN" dirty="0"/>
              <a:t>RBIT.W R0, R1</a:t>
            </a:r>
          </a:p>
          <a:p>
            <a:r>
              <a:rPr lang="zh-CN" altLang="en-US" dirty="0"/>
              <a:t>执行后，则</a:t>
            </a:r>
            <a:r>
              <a:rPr lang="en-US" altLang="zh-CN" dirty="0"/>
              <a:t>R0=0xC430872D</a:t>
            </a:r>
          </a:p>
          <a:p>
            <a:r>
              <a:rPr lang="zh-CN" altLang="en-US" dirty="0"/>
              <a:t>（二进制数值为</a:t>
            </a:r>
            <a:r>
              <a:rPr lang="en-US" altLang="zh-CN" dirty="0"/>
              <a:t>1100,0100,0011,0000,1000,0111,0010,1101</a:t>
            </a:r>
            <a:r>
              <a:rPr lang="zh-CN" altLang="en-US" dirty="0"/>
              <a:t>）</a:t>
            </a:r>
          </a:p>
        </p:txBody>
      </p:sp>
    </p:spTree>
    <p:extLst>
      <p:ext uri="{BB962C8B-B14F-4D97-AF65-F5344CB8AC3E}">
        <p14:creationId xmlns:p14="http://schemas.microsoft.com/office/powerpoint/2010/main" val="218011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
        <p:nvSpPr>
          <p:cNvPr id="4" name="内容占位符 3">
            <a:extLst>
              <a:ext uri="{FF2B5EF4-FFF2-40B4-BE49-F238E27FC236}">
                <a16:creationId xmlns:a16="http://schemas.microsoft.com/office/drawing/2014/main" id="{77693FA1-9316-4CA1-982C-9E5169BDA40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847127A-2F86-4B1D-A868-3B9F2CCE732D}"/>
              </a:ext>
            </a:extLst>
          </p:cNvPr>
          <p:cNvPicPr>
            <a:picLocks noChangeAspect="1"/>
          </p:cNvPicPr>
          <p:nvPr/>
        </p:nvPicPr>
        <p:blipFill>
          <a:blip r:embed="rId2"/>
          <a:stretch>
            <a:fillRect/>
          </a:stretch>
        </p:blipFill>
        <p:spPr>
          <a:xfrm>
            <a:off x="499109" y="1231657"/>
            <a:ext cx="8191500" cy="2676525"/>
          </a:xfrm>
          <a:prstGeom prst="rect">
            <a:avLst/>
          </a:prstGeom>
        </p:spPr>
      </p:pic>
    </p:spTree>
    <p:extLst>
      <p:ext uri="{BB962C8B-B14F-4D97-AF65-F5344CB8AC3E}">
        <p14:creationId xmlns:p14="http://schemas.microsoft.com/office/powerpoint/2010/main" val="28386991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92500" lnSpcReduction="10000"/>
          </a:bodyPr>
          <a:lstStyle/>
          <a:p>
            <a:r>
              <a:rPr lang="en-US" altLang="zh-CN" dirty="0"/>
              <a:t>BFC</a:t>
            </a:r>
            <a:r>
              <a:rPr lang="zh-CN" altLang="en-US" dirty="0"/>
              <a:t>（位段清零）指令把</a:t>
            </a:r>
            <a:r>
              <a:rPr lang="en-US" altLang="zh-CN" dirty="0"/>
              <a:t>32 </a:t>
            </a:r>
            <a:r>
              <a:rPr lang="zh-CN" altLang="en-US" dirty="0"/>
              <a:t>位整数中任意一段连续的</a:t>
            </a:r>
            <a:r>
              <a:rPr lang="en-US" altLang="zh-CN" dirty="0"/>
              <a:t>2 </a:t>
            </a:r>
            <a:r>
              <a:rPr lang="zh-CN" altLang="en-US" dirty="0"/>
              <a:t>进制位</a:t>
            </a:r>
            <a:r>
              <a:rPr lang="en-US" altLang="zh-CN" dirty="0"/>
              <a:t>s </a:t>
            </a:r>
            <a:r>
              <a:rPr lang="zh-CN" altLang="en-US" dirty="0"/>
              <a:t>清</a:t>
            </a:r>
            <a:r>
              <a:rPr lang="en-US" altLang="zh-CN" dirty="0"/>
              <a:t>0</a:t>
            </a:r>
            <a:r>
              <a:rPr lang="zh-CN" altLang="en-US" dirty="0"/>
              <a:t>，语法格式为：</a:t>
            </a:r>
          </a:p>
          <a:p>
            <a:pPr lvl="1"/>
            <a:r>
              <a:rPr lang="en-US" altLang="zh-CN" dirty="0"/>
              <a:t>BFC.W Rd, #</a:t>
            </a:r>
            <a:r>
              <a:rPr lang="en-US" altLang="zh-CN" dirty="0" err="1"/>
              <a:t>lsb</a:t>
            </a:r>
            <a:r>
              <a:rPr lang="en-US" altLang="zh-CN" dirty="0"/>
              <a:t>, #width</a:t>
            </a:r>
          </a:p>
          <a:p>
            <a:r>
              <a:rPr lang="zh-CN" altLang="en-US" dirty="0"/>
              <a:t>其中，</a:t>
            </a:r>
            <a:r>
              <a:rPr lang="en-US" altLang="zh-CN" dirty="0" err="1"/>
              <a:t>lsb</a:t>
            </a:r>
            <a:r>
              <a:rPr lang="en-US" altLang="zh-CN" dirty="0"/>
              <a:t> </a:t>
            </a:r>
            <a:r>
              <a:rPr lang="zh-CN" altLang="en-US" dirty="0"/>
              <a:t>为位段的末尾，</a:t>
            </a:r>
            <a:r>
              <a:rPr lang="en-US" altLang="zh-CN" dirty="0"/>
              <a:t>width </a:t>
            </a:r>
            <a:r>
              <a:rPr lang="zh-CN" altLang="en-US" dirty="0"/>
              <a:t>则指定在</a:t>
            </a:r>
            <a:r>
              <a:rPr lang="en-US" altLang="zh-CN" dirty="0" err="1"/>
              <a:t>lsb</a:t>
            </a:r>
            <a:r>
              <a:rPr lang="en-US" altLang="zh-CN" dirty="0"/>
              <a:t> </a:t>
            </a:r>
            <a:r>
              <a:rPr lang="zh-CN" altLang="en-US" dirty="0"/>
              <a:t>和它的左边（更高有效位），共有多少个位参与操作。</a:t>
            </a:r>
          </a:p>
          <a:p>
            <a:r>
              <a:rPr lang="zh-CN" altLang="en-US" dirty="0"/>
              <a:t>位段不支持首尾拼接。如 </a:t>
            </a:r>
            <a:r>
              <a:rPr lang="en-US" altLang="zh-CN" dirty="0"/>
              <a:t>BFC R0, #27, #9 </a:t>
            </a:r>
            <a:r>
              <a:rPr lang="zh-CN" altLang="en-US" dirty="0"/>
              <a:t>将产生不可预料的结果</a:t>
            </a:r>
          </a:p>
          <a:p>
            <a:r>
              <a:rPr lang="zh-CN" altLang="en-US" dirty="0"/>
              <a:t>例如，</a:t>
            </a:r>
          </a:p>
          <a:p>
            <a:pPr lvl="1"/>
            <a:r>
              <a:rPr lang="en-US" altLang="zh-CN" dirty="0"/>
              <a:t>LDR R0, =0x1234FFFF</a:t>
            </a:r>
          </a:p>
          <a:p>
            <a:pPr lvl="1"/>
            <a:r>
              <a:rPr lang="en-US" altLang="zh-CN" dirty="0"/>
              <a:t>BFC R0, #4, #10</a:t>
            </a:r>
          </a:p>
          <a:p>
            <a:r>
              <a:rPr lang="zh-CN" altLang="en-US" dirty="0"/>
              <a:t>执行完后，</a:t>
            </a:r>
            <a:r>
              <a:rPr lang="en-US" altLang="zh-CN" dirty="0"/>
              <a:t>R0= 0x1234C00F</a:t>
            </a:r>
            <a:endParaRPr lang="zh-CN" altLang="en-US" dirty="0"/>
          </a:p>
        </p:txBody>
      </p:sp>
    </p:spTree>
    <p:extLst>
      <p:ext uri="{BB962C8B-B14F-4D97-AF65-F5344CB8AC3E}">
        <p14:creationId xmlns:p14="http://schemas.microsoft.com/office/powerpoint/2010/main" val="165582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Cortex M4</a:t>
            </a:r>
            <a:endParaRPr lang="zh-CN" altLang="en-US" dirty="0"/>
          </a:p>
        </p:txBody>
      </p:sp>
      <p:pic>
        <p:nvPicPr>
          <p:cNvPr id="5" name="内容占位符 4">
            <a:extLst>
              <a:ext uri="{FF2B5EF4-FFF2-40B4-BE49-F238E27FC236}">
                <a16:creationId xmlns:a16="http://schemas.microsoft.com/office/drawing/2014/main" id="{FDAEF43F-C06B-458D-AFA0-C2BEC4DEB2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179" y="1846263"/>
            <a:ext cx="3346091" cy="4022725"/>
          </a:xfrm>
        </p:spPr>
      </p:pic>
    </p:spTree>
    <p:extLst>
      <p:ext uri="{BB962C8B-B14F-4D97-AF65-F5344CB8AC3E}">
        <p14:creationId xmlns:p14="http://schemas.microsoft.com/office/powerpoint/2010/main" val="1881425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BFI</a:t>
            </a:r>
            <a:r>
              <a:rPr lang="zh-CN" altLang="en-US" dirty="0"/>
              <a:t>（位段插入指令），则把某个寄存器按</a:t>
            </a:r>
            <a:r>
              <a:rPr lang="en-US" altLang="zh-CN" dirty="0"/>
              <a:t>LSB </a:t>
            </a:r>
            <a:r>
              <a:rPr lang="zh-CN" altLang="en-US" dirty="0"/>
              <a:t>对齐的数值，拷贝到另一个寄存器的某个位段中，其格式为</a:t>
            </a:r>
          </a:p>
          <a:p>
            <a:pPr lvl="1"/>
            <a:r>
              <a:rPr lang="en-US" altLang="zh-CN" dirty="0"/>
              <a:t>BFI.W Rd, Rn, #</a:t>
            </a:r>
            <a:r>
              <a:rPr lang="en-US" altLang="zh-CN" dirty="0" err="1"/>
              <a:t>lsb</a:t>
            </a:r>
            <a:r>
              <a:rPr lang="en-US" altLang="zh-CN" dirty="0"/>
              <a:t>, #width</a:t>
            </a:r>
          </a:p>
          <a:p>
            <a:r>
              <a:rPr lang="zh-CN" altLang="en-US" dirty="0"/>
              <a:t>例如，</a:t>
            </a:r>
          </a:p>
          <a:p>
            <a:pPr lvl="1"/>
            <a:r>
              <a:rPr lang="en-US" altLang="zh-CN" dirty="0"/>
              <a:t>LDR R0, =0x12345678</a:t>
            </a:r>
          </a:p>
          <a:p>
            <a:pPr lvl="1"/>
            <a:r>
              <a:rPr lang="en-US" altLang="zh-CN" dirty="0"/>
              <a:t>LDR R1, =0xAABBCCDD</a:t>
            </a:r>
          </a:p>
          <a:p>
            <a:pPr lvl="1"/>
            <a:r>
              <a:rPr lang="en-US" altLang="zh-CN" dirty="0"/>
              <a:t>BFI.W R1, R0, #8, #16</a:t>
            </a:r>
          </a:p>
          <a:p>
            <a:r>
              <a:rPr lang="zh-CN" altLang="en-US" dirty="0"/>
              <a:t>则执行后，</a:t>
            </a:r>
            <a:r>
              <a:rPr lang="en-US" altLang="zh-CN" dirty="0"/>
              <a:t>R1= 0xAA5678DD </a:t>
            </a:r>
            <a:r>
              <a:rPr lang="zh-CN" altLang="en-US" dirty="0"/>
              <a:t>（总是从</a:t>
            </a:r>
            <a:r>
              <a:rPr lang="en-US" altLang="zh-CN" dirty="0"/>
              <a:t>Rn </a:t>
            </a:r>
            <a:r>
              <a:rPr lang="zh-CN" altLang="en-US" dirty="0"/>
              <a:t>的最低位提取，</a:t>
            </a:r>
            <a:r>
              <a:rPr lang="en-US" altLang="zh-CN" dirty="0"/>
              <a:t>#</a:t>
            </a:r>
            <a:r>
              <a:rPr lang="en-US" altLang="zh-CN" dirty="0" err="1"/>
              <a:t>lsb</a:t>
            </a:r>
            <a:r>
              <a:rPr lang="en-US" altLang="zh-CN" dirty="0"/>
              <a:t> </a:t>
            </a:r>
            <a:r>
              <a:rPr lang="zh-CN" altLang="en-US" dirty="0"/>
              <a:t>只对</a:t>
            </a:r>
            <a:r>
              <a:rPr lang="en-US" altLang="zh-CN" dirty="0"/>
              <a:t>Rd </a:t>
            </a:r>
            <a:r>
              <a:rPr lang="zh-CN" altLang="en-US" dirty="0"/>
              <a:t>起作用）</a:t>
            </a:r>
          </a:p>
        </p:txBody>
      </p:sp>
    </p:spTree>
    <p:extLst>
      <p:ext uri="{BB962C8B-B14F-4D97-AF65-F5344CB8AC3E}">
        <p14:creationId xmlns:p14="http://schemas.microsoft.com/office/powerpoint/2010/main" val="3246718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指令集：调用与跳转</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77500" lnSpcReduction="20000"/>
          </a:bodyPr>
          <a:lstStyle/>
          <a:p>
            <a:r>
              <a:rPr lang="zh-CN" altLang="en-US" dirty="0"/>
              <a:t>最基本的无条件转移指令有两条：</a:t>
            </a:r>
          </a:p>
          <a:p>
            <a:pPr lvl="1"/>
            <a:r>
              <a:rPr lang="en-US" altLang="zh-CN" dirty="0"/>
              <a:t>B Label ;</a:t>
            </a:r>
            <a:r>
              <a:rPr lang="zh-CN" altLang="en-US" dirty="0"/>
              <a:t>转移到</a:t>
            </a:r>
            <a:r>
              <a:rPr lang="en-US" altLang="zh-CN" dirty="0"/>
              <a:t>Label </a:t>
            </a:r>
            <a:r>
              <a:rPr lang="zh-CN" altLang="en-US" dirty="0"/>
              <a:t>处对应的地址</a:t>
            </a:r>
          </a:p>
          <a:p>
            <a:pPr lvl="1"/>
            <a:r>
              <a:rPr lang="en-US" altLang="zh-CN" dirty="0"/>
              <a:t>BX </a:t>
            </a:r>
            <a:r>
              <a:rPr lang="en-US" altLang="zh-CN" dirty="0" err="1"/>
              <a:t>reg</a:t>
            </a:r>
            <a:r>
              <a:rPr lang="en-US" altLang="zh-CN" dirty="0"/>
              <a:t> ;</a:t>
            </a:r>
            <a:r>
              <a:rPr lang="zh-CN" altLang="en-US" dirty="0"/>
              <a:t>转移到由寄存器</a:t>
            </a:r>
            <a:r>
              <a:rPr lang="en-US" altLang="zh-CN" dirty="0" err="1"/>
              <a:t>reg</a:t>
            </a:r>
            <a:r>
              <a:rPr lang="en-US" altLang="zh-CN" dirty="0"/>
              <a:t> </a:t>
            </a:r>
            <a:r>
              <a:rPr lang="zh-CN" altLang="en-US" dirty="0"/>
              <a:t>给出的地址</a:t>
            </a:r>
          </a:p>
          <a:p>
            <a:r>
              <a:rPr lang="zh-CN" altLang="en-US" dirty="0"/>
              <a:t>在</a:t>
            </a:r>
            <a:r>
              <a:rPr lang="en-US" altLang="zh-CN" dirty="0"/>
              <a:t>BX </a:t>
            </a:r>
            <a:r>
              <a:rPr lang="zh-CN" altLang="en-US" dirty="0"/>
              <a:t>中，</a:t>
            </a:r>
            <a:r>
              <a:rPr lang="en-US" altLang="zh-CN" dirty="0" err="1"/>
              <a:t>reg</a:t>
            </a:r>
            <a:r>
              <a:rPr lang="en-US" altLang="zh-CN" dirty="0"/>
              <a:t> </a:t>
            </a:r>
            <a:r>
              <a:rPr lang="zh-CN" altLang="en-US" dirty="0"/>
              <a:t>的最低位指示出在转移后，将进入的状态是</a:t>
            </a:r>
            <a:r>
              <a:rPr lang="en-US" altLang="zh-CN" dirty="0"/>
              <a:t>ARM(LSB=0)</a:t>
            </a:r>
            <a:r>
              <a:rPr lang="zh-CN" altLang="en-US" dirty="0"/>
              <a:t>还是</a:t>
            </a:r>
            <a:r>
              <a:rPr lang="en-US" altLang="zh-CN" dirty="0"/>
              <a:t>Thumb(LSB=1)</a:t>
            </a:r>
            <a:r>
              <a:rPr lang="zh-CN" altLang="en-US" dirty="0"/>
              <a:t>。既然</a:t>
            </a:r>
            <a:r>
              <a:rPr lang="en-US" altLang="zh-CN" dirty="0"/>
              <a:t>CM3 </a:t>
            </a:r>
            <a:r>
              <a:rPr lang="zh-CN" altLang="en-US" dirty="0"/>
              <a:t>只在</a:t>
            </a:r>
            <a:r>
              <a:rPr lang="en-US" altLang="zh-CN" dirty="0"/>
              <a:t>Thumb </a:t>
            </a:r>
            <a:r>
              <a:rPr lang="zh-CN" altLang="en-US" dirty="0"/>
              <a:t>中运行，就必须保证</a:t>
            </a:r>
            <a:r>
              <a:rPr lang="en-US" altLang="zh-CN" dirty="0" err="1"/>
              <a:t>reg</a:t>
            </a:r>
            <a:r>
              <a:rPr lang="en-US" altLang="zh-CN" dirty="0"/>
              <a:t> </a:t>
            </a:r>
            <a:r>
              <a:rPr lang="zh-CN" altLang="en-US" dirty="0"/>
              <a:t>的</a:t>
            </a:r>
            <a:r>
              <a:rPr lang="en-US" altLang="zh-CN" dirty="0"/>
              <a:t>LSB=1</a:t>
            </a:r>
            <a:r>
              <a:rPr lang="zh-CN" altLang="en-US" dirty="0"/>
              <a:t>，否则</a:t>
            </a:r>
            <a:r>
              <a:rPr lang="en-US" altLang="zh-CN" dirty="0"/>
              <a:t>fault</a:t>
            </a:r>
            <a:r>
              <a:rPr lang="zh-CN" altLang="en-US" dirty="0"/>
              <a:t>。</a:t>
            </a:r>
          </a:p>
          <a:p>
            <a:r>
              <a:rPr lang="zh-CN" altLang="en-US" dirty="0"/>
              <a:t>呼叫子程序时，需要保存返回地址，指令是：</a:t>
            </a:r>
          </a:p>
          <a:p>
            <a:pPr lvl="1"/>
            <a:r>
              <a:rPr lang="en-US" altLang="zh-CN" dirty="0"/>
              <a:t>BL Label ;</a:t>
            </a:r>
            <a:r>
              <a:rPr lang="zh-CN" altLang="en-US" dirty="0"/>
              <a:t>转移到</a:t>
            </a:r>
            <a:r>
              <a:rPr lang="en-US" altLang="zh-CN" dirty="0"/>
              <a:t>Label </a:t>
            </a:r>
            <a:r>
              <a:rPr lang="zh-CN" altLang="en-US" dirty="0"/>
              <a:t>处对应的地址，并且把转移前的下条指令地址保存到</a:t>
            </a:r>
            <a:r>
              <a:rPr lang="en-US" altLang="zh-CN" dirty="0"/>
              <a:t>LR</a:t>
            </a:r>
          </a:p>
          <a:p>
            <a:pPr lvl="1"/>
            <a:r>
              <a:rPr lang="en-US" altLang="zh-CN" dirty="0"/>
              <a:t>BLX </a:t>
            </a:r>
            <a:r>
              <a:rPr lang="en-US" altLang="zh-CN" dirty="0" err="1"/>
              <a:t>reg</a:t>
            </a:r>
            <a:r>
              <a:rPr lang="en-US" altLang="zh-CN" dirty="0"/>
              <a:t> ;</a:t>
            </a:r>
            <a:r>
              <a:rPr lang="zh-CN" altLang="en-US" dirty="0"/>
              <a:t>转移到由寄存器</a:t>
            </a:r>
            <a:r>
              <a:rPr lang="en-US" altLang="zh-CN" dirty="0" err="1"/>
              <a:t>reg</a:t>
            </a:r>
            <a:r>
              <a:rPr lang="en-US" altLang="zh-CN" dirty="0"/>
              <a:t> </a:t>
            </a:r>
            <a:r>
              <a:rPr lang="zh-CN" altLang="en-US" dirty="0"/>
              <a:t>给出的地址，根据</a:t>
            </a:r>
            <a:r>
              <a:rPr lang="en-US" altLang="zh-CN" dirty="0"/>
              <a:t>REG </a:t>
            </a:r>
            <a:r>
              <a:rPr lang="zh-CN" altLang="en-US" dirty="0"/>
              <a:t>的</a:t>
            </a:r>
            <a:r>
              <a:rPr lang="en-US" altLang="zh-CN" dirty="0"/>
              <a:t>LSB </a:t>
            </a:r>
            <a:r>
              <a:rPr lang="zh-CN" altLang="en-US" dirty="0"/>
              <a:t>切换处理器状态，并且把转移前的下条指令地址保存到</a:t>
            </a:r>
            <a:r>
              <a:rPr lang="en-US" altLang="zh-CN" dirty="0"/>
              <a:t>LR</a:t>
            </a:r>
          </a:p>
          <a:p>
            <a:r>
              <a:rPr lang="zh-CN" altLang="en-US" dirty="0"/>
              <a:t>执行这些指令后，就把返回地址存储到</a:t>
            </a:r>
            <a:r>
              <a:rPr lang="en-US" altLang="zh-CN" dirty="0"/>
              <a:t>LR</a:t>
            </a:r>
            <a:r>
              <a:rPr lang="zh-CN" altLang="en-US" dirty="0"/>
              <a:t>（</a:t>
            </a:r>
            <a:r>
              <a:rPr lang="en-US" altLang="zh-CN" dirty="0"/>
              <a:t>R14</a:t>
            </a:r>
            <a:r>
              <a:rPr lang="zh-CN" altLang="en-US" dirty="0"/>
              <a:t>）中了，从而才能使用”</a:t>
            </a:r>
            <a:r>
              <a:rPr lang="en-US" altLang="zh-CN" dirty="0"/>
              <a:t>BX LR”</a:t>
            </a:r>
            <a:r>
              <a:rPr lang="zh-CN" altLang="en-US" dirty="0"/>
              <a:t>等形式返回。</a:t>
            </a:r>
          </a:p>
          <a:p>
            <a:r>
              <a:rPr lang="zh-CN" altLang="en-US" dirty="0"/>
              <a:t>使用</a:t>
            </a:r>
            <a:r>
              <a:rPr lang="en-US" altLang="zh-CN" dirty="0"/>
              <a:t>BLX </a:t>
            </a:r>
            <a:r>
              <a:rPr lang="zh-CN" altLang="en-US" dirty="0"/>
              <a:t>要小心，因为它还带有改变状态的功能。因此</a:t>
            </a:r>
            <a:r>
              <a:rPr lang="en-US" altLang="zh-CN" dirty="0" err="1"/>
              <a:t>reg</a:t>
            </a:r>
            <a:r>
              <a:rPr lang="en-US" altLang="zh-CN" dirty="0"/>
              <a:t> </a:t>
            </a:r>
            <a:r>
              <a:rPr lang="zh-CN" altLang="en-US" dirty="0"/>
              <a:t>的</a:t>
            </a:r>
            <a:r>
              <a:rPr lang="en-US" altLang="zh-CN" dirty="0"/>
              <a:t>LSB </a:t>
            </a:r>
            <a:r>
              <a:rPr lang="zh-CN" altLang="en-US" dirty="0"/>
              <a:t>必须是</a:t>
            </a:r>
            <a:r>
              <a:rPr lang="en-US" altLang="zh-CN" dirty="0"/>
              <a:t>1</a:t>
            </a:r>
            <a:r>
              <a:rPr lang="zh-CN" altLang="en-US" dirty="0"/>
              <a:t>，以确保不会试图进入</a:t>
            </a:r>
            <a:r>
              <a:rPr lang="en-US" altLang="zh-CN" dirty="0"/>
              <a:t>ARM </a:t>
            </a:r>
            <a:r>
              <a:rPr lang="zh-CN" altLang="en-US" dirty="0"/>
              <a:t>状态。如果忘记置位</a:t>
            </a:r>
            <a:r>
              <a:rPr lang="en-US" altLang="zh-CN" dirty="0"/>
              <a:t>LSB</a:t>
            </a:r>
            <a:r>
              <a:rPr lang="zh-CN" altLang="en-US" dirty="0"/>
              <a:t>，则</a:t>
            </a:r>
            <a:r>
              <a:rPr lang="en-US" altLang="zh-CN" dirty="0"/>
              <a:t>fault</a:t>
            </a:r>
            <a:r>
              <a:rPr lang="zh-CN" altLang="en-US" dirty="0"/>
              <a:t>。</a:t>
            </a:r>
          </a:p>
        </p:txBody>
      </p:sp>
    </p:spTree>
    <p:extLst>
      <p:ext uri="{BB962C8B-B14F-4D97-AF65-F5344CB8AC3E}">
        <p14:creationId xmlns:p14="http://schemas.microsoft.com/office/powerpoint/2010/main" val="2236408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zh-CN" altLang="en-US" dirty="0"/>
              <a:t>使用以</a:t>
            </a:r>
            <a:r>
              <a:rPr lang="en-US" altLang="zh-CN" dirty="0"/>
              <a:t>PC </a:t>
            </a:r>
            <a:r>
              <a:rPr lang="zh-CN" altLang="en-US" dirty="0"/>
              <a:t>为目的寄存器的</a:t>
            </a:r>
            <a:r>
              <a:rPr lang="en-US" altLang="zh-CN" dirty="0"/>
              <a:t>MOV </a:t>
            </a:r>
            <a:r>
              <a:rPr lang="zh-CN" altLang="en-US" dirty="0"/>
              <a:t>和</a:t>
            </a:r>
            <a:r>
              <a:rPr lang="en-US" altLang="zh-CN" dirty="0"/>
              <a:t>LDR </a:t>
            </a:r>
            <a:r>
              <a:rPr lang="zh-CN" altLang="en-US" dirty="0"/>
              <a:t>指令也可以实现转移，并且往往能借此实现很多常人想不到的绝活，常见形式有：</a:t>
            </a:r>
          </a:p>
          <a:p>
            <a:pPr lvl="1"/>
            <a:r>
              <a:rPr lang="en-US" altLang="zh-CN" dirty="0"/>
              <a:t>MOV PC, R0 ;</a:t>
            </a:r>
            <a:r>
              <a:rPr lang="zh-CN" altLang="en-US" dirty="0"/>
              <a:t>转移地址由</a:t>
            </a:r>
            <a:r>
              <a:rPr lang="en-US" altLang="zh-CN" dirty="0"/>
              <a:t>R0 </a:t>
            </a:r>
            <a:r>
              <a:rPr lang="zh-CN" altLang="en-US" dirty="0"/>
              <a:t>给出</a:t>
            </a:r>
          </a:p>
          <a:p>
            <a:pPr lvl="1"/>
            <a:r>
              <a:rPr lang="en-US" altLang="zh-CN" dirty="0"/>
              <a:t>LDR PC, [R0] ;</a:t>
            </a:r>
            <a:r>
              <a:rPr lang="zh-CN" altLang="en-US" dirty="0"/>
              <a:t>转移地址存储在</a:t>
            </a:r>
            <a:r>
              <a:rPr lang="en-US" altLang="zh-CN" dirty="0"/>
              <a:t>R0 </a:t>
            </a:r>
            <a:r>
              <a:rPr lang="zh-CN" altLang="en-US" dirty="0"/>
              <a:t>所指向的存储器中</a:t>
            </a:r>
          </a:p>
          <a:p>
            <a:pPr lvl="1"/>
            <a:r>
              <a:rPr lang="en-US" altLang="zh-CN" dirty="0"/>
              <a:t>POP {…,PC} ;</a:t>
            </a:r>
            <a:r>
              <a:rPr lang="zh-CN" altLang="en-US" dirty="0"/>
              <a:t>把返回地址以弹出堆栈的风格送给</a:t>
            </a:r>
            <a:r>
              <a:rPr lang="en-US" altLang="zh-CN" dirty="0"/>
              <a:t>PC</a:t>
            </a:r>
            <a:r>
              <a:rPr lang="zh-CN" altLang="en-US" dirty="0"/>
              <a:t>，从而实现转移（</a:t>
            </a:r>
            <a:r>
              <a:rPr lang="en-US" altLang="zh-CN" dirty="0"/>
              <a:t>OS </a:t>
            </a:r>
            <a:r>
              <a:rPr lang="zh-CN" altLang="en-US" dirty="0"/>
              <a:t>惯用）</a:t>
            </a:r>
          </a:p>
          <a:p>
            <a:pPr lvl="1"/>
            <a:r>
              <a:rPr lang="en-US" altLang="zh-CN" dirty="0"/>
              <a:t>LDMIA SP!, {…, PC} ;POP </a:t>
            </a:r>
            <a:r>
              <a:rPr lang="zh-CN" altLang="en-US" dirty="0"/>
              <a:t>的另一种等效写法</a:t>
            </a:r>
          </a:p>
        </p:txBody>
      </p:sp>
    </p:spTree>
    <p:extLst>
      <p:ext uri="{BB962C8B-B14F-4D97-AF65-F5344CB8AC3E}">
        <p14:creationId xmlns:p14="http://schemas.microsoft.com/office/powerpoint/2010/main" val="8372715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B8727-D318-4B70-B353-C390602FF3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0C8367-28B6-4EF1-B182-01BEC98727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9E3F4C-17F5-49E4-B05F-80C6B348AF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图片 3">
            <a:extLst>
              <a:ext uri="{FF2B5EF4-FFF2-40B4-BE49-F238E27FC236}">
                <a16:creationId xmlns:a16="http://schemas.microsoft.com/office/drawing/2014/main" id="{27297F1C-A9CB-4D78-AA69-855905E36B3A}"/>
              </a:ext>
            </a:extLst>
          </p:cNvPr>
          <p:cNvPicPr>
            <a:picLocks noChangeAspect="1"/>
          </p:cNvPicPr>
          <p:nvPr/>
        </p:nvPicPr>
        <p:blipFill>
          <a:blip r:embed="rId2"/>
          <a:stretch>
            <a:fillRect/>
          </a:stretch>
        </p:blipFill>
        <p:spPr>
          <a:xfrm>
            <a:off x="3019876" y="1645751"/>
            <a:ext cx="6096539" cy="4400324"/>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369277" y="516835"/>
            <a:ext cx="2313633" cy="2103875"/>
          </a:xfrm>
        </p:spPr>
        <p:txBody>
          <a:bodyPr>
            <a:normAutofit/>
          </a:bodyPr>
          <a:lstStyle/>
          <a:p>
            <a:r>
              <a:rPr lang="en-US" altLang="zh-CN" sz="3100">
                <a:solidFill>
                  <a:srgbClr val="FFFFFF"/>
                </a:solidFill>
              </a:rPr>
              <a:t>CM3</a:t>
            </a:r>
            <a:r>
              <a:rPr lang="zh-CN" altLang="en-US" sz="3100">
                <a:solidFill>
                  <a:srgbClr val="FFFFFF"/>
                </a:solidFill>
              </a:rPr>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a:xfrm>
            <a:off x="369278" y="2653800"/>
            <a:ext cx="2313633" cy="3335519"/>
          </a:xfrm>
        </p:spPr>
        <p:txBody>
          <a:bodyPr>
            <a:normAutofit/>
          </a:bodyPr>
          <a:lstStyle/>
          <a:p>
            <a:endParaRPr lang="zh-CN" altLang="en-US" sz="1300">
              <a:solidFill>
                <a:srgbClr val="FFFFFF"/>
              </a:solidFill>
            </a:endParaRPr>
          </a:p>
        </p:txBody>
      </p:sp>
    </p:spTree>
    <p:extLst>
      <p:ext uri="{BB962C8B-B14F-4D97-AF65-F5344CB8AC3E}">
        <p14:creationId xmlns:p14="http://schemas.microsoft.com/office/powerpoint/2010/main" val="6232594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20000"/>
          </a:bodyPr>
          <a:lstStyle/>
          <a:p>
            <a:r>
              <a:rPr lang="zh-CN" altLang="en-US" dirty="0"/>
              <a:t>在</a:t>
            </a:r>
            <a:r>
              <a:rPr lang="en-US" altLang="zh-CN" dirty="0"/>
              <a:t>CM3 </a:t>
            </a:r>
            <a:r>
              <a:rPr lang="zh-CN" altLang="en-US" dirty="0"/>
              <a:t>中，下列指令可以更新</a:t>
            </a:r>
            <a:r>
              <a:rPr lang="en-US" altLang="zh-CN" dirty="0"/>
              <a:t>PSR </a:t>
            </a:r>
            <a:r>
              <a:rPr lang="zh-CN" altLang="en-US" dirty="0"/>
              <a:t>中的标志：</a:t>
            </a:r>
          </a:p>
          <a:p>
            <a:pPr lvl="1"/>
            <a:r>
              <a:rPr lang="en-US" altLang="zh-CN" dirty="0"/>
              <a:t>16 </a:t>
            </a:r>
            <a:r>
              <a:rPr lang="zh-CN" altLang="en-US" dirty="0"/>
              <a:t>位算术逻辑指令</a:t>
            </a:r>
          </a:p>
          <a:p>
            <a:pPr lvl="1"/>
            <a:r>
              <a:rPr lang="en-US" altLang="zh-CN" dirty="0"/>
              <a:t>32 </a:t>
            </a:r>
            <a:r>
              <a:rPr lang="zh-CN" altLang="en-US" dirty="0"/>
              <a:t>位带</a:t>
            </a:r>
            <a:r>
              <a:rPr lang="en-US" altLang="zh-CN" dirty="0"/>
              <a:t>S </a:t>
            </a:r>
            <a:r>
              <a:rPr lang="zh-CN" altLang="en-US" dirty="0"/>
              <a:t>后缀的算术逻辑指令</a:t>
            </a:r>
          </a:p>
          <a:p>
            <a:pPr lvl="1"/>
            <a:r>
              <a:rPr lang="zh-CN" altLang="en-US" dirty="0"/>
              <a:t>比较指令（如，</a:t>
            </a:r>
            <a:r>
              <a:rPr lang="en-US" altLang="zh-CN" dirty="0"/>
              <a:t>CMP/CMN</a:t>
            </a:r>
            <a:r>
              <a:rPr lang="zh-CN" altLang="en-US" dirty="0"/>
              <a:t>）和测试指令（如</a:t>
            </a:r>
            <a:r>
              <a:rPr lang="en-US" altLang="zh-CN" dirty="0"/>
              <a:t>TST/TEQ</a:t>
            </a:r>
            <a:r>
              <a:rPr lang="zh-CN" altLang="en-US" dirty="0"/>
              <a:t>）</a:t>
            </a:r>
          </a:p>
          <a:p>
            <a:pPr lvl="1"/>
            <a:r>
              <a:rPr lang="zh-CN" altLang="en-US" dirty="0"/>
              <a:t>直接写 </a:t>
            </a:r>
            <a:r>
              <a:rPr lang="en-US" altLang="zh-CN" dirty="0"/>
              <a:t>PSR/APSR (MSR </a:t>
            </a:r>
            <a:r>
              <a:rPr lang="zh-CN" altLang="en-US" dirty="0"/>
              <a:t>指令</a:t>
            </a:r>
            <a:r>
              <a:rPr lang="en-US" altLang="zh-CN" dirty="0"/>
              <a:t>)</a:t>
            </a:r>
          </a:p>
          <a:p>
            <a:r>
              <a:rPr lang="zh-CN" altLang="en-US" dirty="0"/>
              <a:t>大多数</a:t>
            </a:r>
            <a:r>
              <a:rPr lang="en-US" altLang="zh-CN" dirty="0"/>
              <a:t>16 </a:t>
            </a:r>
            <a:r>
              <a:rPr lang="zh-CN" altLang="en-US" dirty="0"/>
              <a:t>位算术逻辑指令不由分说就会更新标志位（不是所有，例如</a:t>
            </a:r>
            <a:r>
              <a:rPr lang="en-US" altLang="zh-CN" dirty="0"/>
              <a:t>ADD.N Rd, Rn, Rm </a:t>
            </a:r>
            <a:r>
              <a:rPr lang="zh-CN" altLang="en-US" dirty="0"/>
              <a:t>是</a:t>
            </a:r>
            <a:r>
              <a:rPr lang="en-US" altLang="zh-CN" dirty="0"/>
              <a:t>16 </a:t>
            </a:r>
            <a:r>
              <a:rPr lang="zh-CN" altLang="en-US" dirty="0"/>
              <a:t>位指令，但不更新标志位），</a:t>
            </a:r>
            <a:r>
              <a:rPr lang="en-US" altLang="zh-CN" dirty="0"/>
              <a:t>32 </a:t>
            </a:r>
            <a:r>
              <a:rPr lang="zh-CN" altLang="en-US" dirty="0"/>
              <a:t>位的都可以使用</a:t>
            </a:r>
            <a:r>
              <a:rPr lang="en-US" altLang="zh-CN" dirty="0"/>
              <a:t>S </a:t>
            </a:r>
            <a:r>
              <a:rPr lang="zh-CN" altLang="en-US" dirty="0"/>
              <a:t>后缀来控制。例如：</a:t>
            </a:r>
          </a:p>
          <a:p>
            <a:pPr lvl="1"/>
            <a:r>
              <a:rPr lang="en-US" altLang="zh-CN" dirty="0"/>
              <a:t>ADDS.W R0, R1, R2 ;</a:t>
            </a:r>
            <a:r>
              <a:rPr lang="zh-CN" altLang="en-US" dirty="0"/>
              <a:t>使用</a:t>
            </a:r>
            <a:r>
              <a:rPr lang="en-US" altLang="zh-CN" dirty="0"/>
              <a:t>32 </a:t>
            </a:r>
            <a:r>
              <a:rPr lang="zh-CN" altLang="en-US" dirty="0"/>
              <a:t>位</a:t>
            </a:r>
            <a:r>
              <a:rPr lang="en-US" altLang="zh-CN" dirty="0"/>
              <a:t>Thumb-2 </a:t>
            </a:r>
            <a:r>
              <a:rPr lang="zh-CN" altLang="en-US" dirty="0"/>
              <a:t>指令，并更新标志</a:t>
            </a:r>
          </a:p>
          <a:p>
            <a:pPr lvl="1"/>
            <a:r>
              <a:rPr lang="en-US" altLang="zh-CN" dirty="0"/>
              <a:t>ADD.W R0, R1, R2 ;</a:t>
            </a:r>
            <a:r>
              <a:rPr lang="zh-CN" altLang="en-US" dirty="0"/>
              <a:t>使用</a:t>
            </a:r>
            <a:r>
              <a:rPr lang="en-US" altLang="zh-CN" dirty="0"/>
              <a:t>32 </a:t>
            </a:r>
            <a:r>
              <a:rPr lang="zh-CN" altLang="en-US" dirty="0"/>
              <a:t>位</a:t>
            </a:r>
            <a:r>
              <a:rPr lang="en-US" altLang="zh-CN" dirty="0"/>
              <a:t>Thumb-2 </a:t>
            </a:r>
            <a:r>
              <a:rPr lang="zh-CN" altLang="en-US" dirty="0"/>
              <a:t>指令，但不更新标志位</a:t>
            </a:r>
          </a:p>
          <a:p>
            <a:pPr lvl="1"/>
            <a:r>
              <a:rPr lang="en-US" altLang="zh-CN" dirty="0"/>
              <a:t>ADD R0, R1 ;</a:t>
            </a:r>
            <a:r>
              <a:rPr lang="zh-CN" altLang="en-US" dirty="0"/>
              <a:t>使用</a:t>
            </a:r>
            <a:r>
              <a:rPr lang="en-US" altLang="zh-CN" dirty="0"/>
              <a:t>16 </a:t>
            </a:r>
            <a:r>
              <a:rPr lang="zh-CN" altLang="en-US" dirty="0"/>
              <a:t>位</a:t>
            </a:r>
            <a:r>
              <a:rPr lang="en-US" altLang="zh-CN" dirty="0"/>
              <a:t>Thumb </a:t>
            </a:r>
            <a:r>
              <a:rPr lang="zh-CN" altLang="en-US" dirty="0"/>
              <a:t>指令，无条件更新标志位</a:t>
            </a:r>
          </a:p>
          <a:p>
            <a:pPr lvl="1"/>
            <a:r>
              <a:rPr lang="en-US" altLang="zh-CN" dirty="0"/>
              <a:t>ADDS R0, #0xcd ;</a:t>
            </a:r>
            <a:r>
              <a:rPr lang="zh-CN" altLang="en-US" dirty="0"/>
              <a:t>使用</a:t>
            </a:r>
            <a:r>
              <a:rPr lang="en-US" altLang="zh-CN" dirty="0"/>
              <a:t>16 </a:t>
            </a:r>
            <a:r>
              <a:rPr lang="zh-CN" altLang="en-US" dirty="0"/>
              <a:t>位</a:t>
            </a:r>
            <a:r>
              <a:rPr lang="en-US" altLang="zh-CN" dirty="0"/>
              <a:t>Thumb </a:t>
            </a:r>
            <a:r>
              <a:rPr lang="zh-CN" altLang="en-US" dirty="0"/>
              <a:t>指令，无条件更新标志位</a:t>
            </a:r>
          </a:p>
        </p:txBody>
      </p:sp>
    </p:spTree>
    <p:extLst>
      <p:ext uri="{BB962C8B-B14F-4D97-AF65-F5344CB8AC3E}">
        <p14:creationId xmlns:p14="http://schemas.microsoft.com/office/powerpoint/2010/main" val="20565840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55000" lnSpcReduction="20000"/>
          </a:bodyPr>
          <a:lstStyle/>
          <a:p>
            <a:r>
              <a:rPr lang="en-US" altLang="zh-CN" dirty="0"/>
              <a:t>CMP </a:t>
            </a:r>
            <a:r>
              <a:rPr lang="zh-CN" altLang="en-US" dirty="0"/>
              <a:t>指令。</a:t>
            </a:r>
            <a:r>
              <a:rPr lang="en-US" altLang="zh-CN" dirty="0"/>
              <a:t>CMP </a:t>
            </a:r>
            <a:r>
              <a:rPr lang="zh-CN" altLang="en-US" dirty="0"/>
              <a:t>指令在内部做两个数的减法，并根据差来设置标志位，但是不把差写回。</a:t>
            </a:r>
            <a:r>
              <a:rPr lang="en-US" altLang="zh-CN" dirty="0"/>
              <a:t>CMP </a:t>
            </a:r>
            <a:r>
              <a:rPr lang="zh-CN" altLang="en-US" dirty="0"/>
              <a:t>可有如下的形式：</a:t>
            </a:r>
          </a:p>
          <a:p>
            <a:pPr lvl="1"/>
            <a:r>
              <a:rPr lang="en-US" altLang="zh-CN" dirty="0"/>
              <a:t>CMP R0, R1 ; </a:t>
            </a:r>
            <a:r>
              <a:rPr lang="zh-CN" altLang="en-US" dirty="0"/>
              <a:t>计算</a:t>
            </a:r>
            <a:r>
              <a:rPr lang="en-US" altLang="zh-CN" dirty="0"/>
              <a:t>R0-R1 </a:t>
            </a:r>
            <a:r>
              <a:rPr lang="zh-CN" altLang="en-US" dirty="0"/>
              <a:t>的差， 并且根据结果更新标志位</a:t>
            </a:r>
          </a:p>
          <a:p>
            <a:pPr lvl="1"/>
            <a:r>
              <a:rPr lang="en-US" altLang="zh-CN" dirty="0"/>
              <a:t>CMP R0, 0x12 ; </a:t>
            </a:r>
            <a:r>
              <a:rPr lang="zh-CN" altLang="en-US" dirty="0"/>
              <a:t>计算</a:t>
            </a:r>
            <a:r>
              <a:rPr lang="en-US" altLang="zh-CN" dirty="0"/>
              <a:t>R0-0x12 </a:t>
            </a:r>
            <a:r>
              <a:rPr lang="zh-CN" altLang="en-US" dirty="0"/>
              <a:t>的差， 并且根据结果更新标志位</a:t>
            </a:r>
          </a:p>
          <a:p>
            <a:r>
              <a:rPr lang="en-US" altLang="zh-CN" dirty="0"/>
              <a:t>CMN </a:t>
            </a:r>
            <a:r>
              <a:rPr lang="zh-CN" altLang="en-US" dirty="0"/>
              <a:t>指令。</a:t>
            </a:r>
            <a:r>
              <a:rPr lang="en-US" altLang="zh-CN" dirty="0"/>
              <a:t>CMN </a:t>
            </a:r>
            <a:r>
              <a:rPr lang="zh-CN" altLang="en-US" dirty="0"/>
              <a:t>是</a:t>
            </a:r>
            <a:r>
              <a:rPr lang="en-US" altLang="zh-CN" dirty="0"/>
              <a:t>CMP </a:t>
            </a:r>
            <a:r>
              <a:rPr lang="zh-CN" altLang="en-US" dirty="0"/>
              <a:t>的一个孪生姊妹，只是它在内部做两个数的加法（相当于减去减数的相反数），如下所示：</a:t>
            </a:r>
          </a:p>
          <a:p>
            <a:pPr lvl="1"/>
            <a:r>
              <a:rPr lang="en-US" altLang="zh-CN" dirty="0"/>
              <a:t>CMN R0, R1 ; </a:t>
            </a:r>
            <a:r>
              <a:rPr lang="zh-CN" altLang="en-US" dirty="0"/>
              <a:t>计算</a:t>
            </a:r>
            <a:r>
              <a:rPr lang="en-US" altLang="zh-CN" dirty="0"/>
              <a:t>R0+R1 </a:t>
            </a:r>
            <a:r>
              <a:rPr lang="zh-CN" altLang="en-US" dirty="0"/>
              <a:t>的和， 并根据结果更新标志位</a:t>
            </a:r>
          </a:p>
          <a:p>
            <a:pPr lvl="1"/>
            <a:r>
              <a:rPr lang="en-US" altLang="zh-CN" dirty="0"/>
              <a:t>CMN R0, 0x12 ; </a:t>
            </a:r>
            <a:r>
              <a:rPr lang="zh-CN" altLang="en-US" dirty="0"/>
              <a:t>计算</a:t>
            </a:r>
            <a:r>
              <a:rPr lang="en-US" altLang="zh-CN" dirty="0"/>
              <a:t>R0+0x12 </a:t>
            </a:r>
            <a:r>
              <a:rPr lang="zh-CN" altLang="en-US" dirty="0"/>
              <a:t>的和，并根据结果更新标志位</a:t>
            </a:r>
          </a:p>
          <a:p>
            <a:r>
              <a:rPr lang="en-US" altLang="zh-CN" dirty="0"/>
              <a:t>TST </a:t>
            </a:r>
            <a:r>
              <a:rPr lang="zh-CN" altLang="en-US" dirty="0"/>
              <a:t>指令。</a:t>
            </a:r>
            <a:r>
              <a:rPr lang="en-US" altLang="zh-CN" dirty="0"/>
              <a:t>TST </a:t>
            </a:r>
            <a:r>
              <a:rPr lang="zh-CN" altLang="en-US" dirty="0"/>
              <a:t>指令的内部其实就是</a:t>
            </a:r>
            <a:r>
              <a:rPr lang="en-US" altLang="zh-CN" dirty="0"/>
              <a:t>AND </a:t>
            </a:r>
            <a:r>
              <a:rPr lang="zh-CN" altLang="en-US" dirty="0"/>
              <a:t>指令，只是不写回运算结果，但是它无条件更新标志位。它的用法和</a:t>
            </a:r>
            <a:r>
              <a:rPr lang="en-US" altLang="zh-CN" dirty="0"/>
              <a:t>CMP </a:t>
            </a:r>
            <a:r>
              <a:rPr lang="zh-CN" altLang="en-US" dirty="0"/>
              <a:t>的相同：</a:t>
            </a:r>
          </a:p>
          <a:p>
            <a:pPr lvl="1"/>
            <a:r>
              <a:rPr lang="en-US" altLang="zh-CN" dirty="0"/>
              <a:t>TST R0, R1 ; </a:t>
            </a:r>
            <a:r>
              <a:rPr lang="zh-CN" altLang="en-US" dirty="0"/>
              <a:t>计算</a:t>
            </a:r>
            <a:r>
              <a:rPr lang="en-US" altLang="zh-CN" dirty="0"/>
              <a:t>R0 &amp; R1</a:t>
            </a:r>
            <a:r>
              <a:rPr lang="zh-CN" altLang="en-US" dirty="0"/>
              <a:t>， 并根据结果更新标志位</a:t>
            </a:r>
          </a:p>
          <a:p>
            <a:pPr lvl="1"/>
            <a:r>
              <a:rPr lang="en-US" altLang="zh-CN" dirty="0"/>
              <a:t>TST R0, 0x12 ; </a:t>
            </a:r>
            <a:r>
              <a:rPr lang="zh-CN" altLang="en-US" dirty="0"/>
              <a:t>计算</a:t>
            </a:r>
            <a:r>
              <a:rPr lang="en-US" altLang="zh-CN" dirty="0"/>
              <a:t>R0 &amp; 0x12</a:t>
            </a:r>
            <a:r>
              <a:rPr lang="zh-CN" altLang="en-US" dirty="0"/>
              <a:t>， 并根据结果更新标志位</a:t>
            </a:r>
          </a:p>
          <a:p>
            <a:r>
              <a:rPr lang="en-US" altLang="zh-CN" dirty="0"/>
              <a:t>TEQ </a:t>
            </a:r>
            <a:r>
              <a:rPr lang="zh-CN" altLang="en-US" dirty="0"/>
              <a:t>指令。</a:t>
            </a:r>
            <a:r>
              <a:rPr lang="en-US" altLang="zh-CN" dirty="0"/>
              <a:t>TEQ </a:t>
            </a:r>
            <a:r>
              <a:rPr lang="zh-CN" altLang="en-US" dirty="0"/>
              <a:t>指令的内部其实就是</a:t>
            </a:r>
            <a:r>
              <a:rPr lang="en-US" altLang="zh-CN" dirty="0"/>
              <a:t>EOR </a:t>
            </a:r>
            <a:r>
              <a:rPr lang="zh-CN" altLang="en-US" dirty="0"/>
              <a:t>指令，只是不写回运算结果，但是它无条件更新标志位。它的用法和</a:t>
            </a:r>
            <a:r>
              <a:rPr lang="en-US" altLang="zh-CN" dirty="0"/>
              <a:t>CMP </a:t>
            </a:r>
            <a:r>
              <a:rPr lang="zh-CN" altLang="en-US" dirty="0"/>
              <a:t>的相同：</a:t>
            </a:r>
          </a:p>
          <a:p>
            <a:pPr lvl="1"/>
            <a:r>
              <a:rPr lang="en-US" altLang="zh-CN" dirty="0"/>
              <a:t>TEQ R0, R1 ; </a:t>
            </a:r>
            <a:r>
              <a:rPr lang="zh-CN" altLang="en-US" dirty="0"/>
              <a:t>计算</a:t>
            </a:r>
            <a:r>
              <a:rPr lang="en-US" altLang="zh-CN" dirty="0"/>
              <a:t>R0 ^ R1</a:t>
            </a:r>
            <a:r>
              <a:rPr lang="zh-CN" altLang="en-US" dirty="0"/>
              <a:t>， 并根据结果更新标志位</a:t>
            </a:r>
          </a:p>
          <a:p>
            <a:pPr lvl="1"/>
            <a:r>
              <a:rPr lang="en-US" altLang="zh-CN" dirty="0"/>
              <a:t>TEQ R0, 0x12 ; </a:t>
            </a:r>
            <a:r>
              <a:rPr lang="zh-CN" altLang="en-US" dirty="0"/>
              <a:t>计算</a:t>
            </a:r>
            <a:r>
              <a:rPr lang="en-US" altLang="zh-CN" dirty="0"/>
              <a:t>R0 ^ 0x12</a:t>
            </a:r>
            <a:r>
              <a:rPr lang="zh-CN" altLang="en-US" dirty="0"/>
              <a:t>， 并根据结果更新标志位</a:t>
            </a:r>
          </a:p>
        </p:txBody>
      </p:sp>
    </p:spTree>
    <p:extLst>
      <p:ext uri="{BB962C8B-B14F-4D97-AF65-F5344CB8AC3E}">
        <p14:creationId xmlns:p14="http://schemas.microsoft.com/office/powerpoint/2010/main" val="1937455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normAutofit fontScale="90000"/>
          </a:bodyPr>
          <a:lstStyle/>
          <a:p>
            <a:r>
              <a:rPr lang="en-US" altLang="zh-CN" dirty="0"/>
              <a:t>CM3</a:t>
            </a:r>
            <a:r>
              <a:rPr lang="zh-CN" altLang="en-US" dirty="0"/>
              <a:t>指令集：</a:t>
            </a:r>
            <a:br>
              <a:rPr lang="en-US" altLang="zh-CN" dirty="0"/>
            </a:br>
            <a:r>
              <a:rPr lang="zh-CN" altLang="en-US" dirty="0"/>
              <a:t>指令隔离和存储器隔离</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fontScale="85000" lnSpcReduction="10000"/>
          </a:bodyPr>
          <a:lstStyle/>
          <a:p>
            <a:r>
              <a:rPr lang="en-US" altLang="zh-CN" dirty="0"/>
              <a:t>CM3 </a:t>
            </a:r>
            <a:r>
              <a:rPr lang="zh-CN" altLang="en-US" dirty="0"/>
              <a:t>中有一系列的隔离指令。它们用在一些结构比较复杂的存储器系统中（典型地用于流水线和写缓冲）。在这类系统中，如果没有必要的隔离，会导致系统发生紊乱危象（</a:t>
            </a:r>
            <a:r>
              <a:rPr lang="en-US" altLang="zh-CN" dirty="0"/>
              <a:t>race condition</a:t>
            </a:r>
            <a:r>
              <a:rPr lang="zh-CN" altLang="en-US" dirty="0"/>
              <a:t>），相当于数字电路中的“竞争与冒险”</a:t>
            </a:r>
            <a:r>
              <a:rPr lang="en-US" altLang="zh-CN" dirty="0"/>
              <a:t> </a:t>
            </a:r>
            <a:r>
              <a:rPr lang="zh-CN" altLang="en-US" dirty="0"/>
              <a:t>。</a:t>
            </a:r>
            <a:endParaRPr lang="en-US" altLang="zh-CN" dirty="0"/>
          </a:p>
          <a:p>
            <a:r>
              <a:rPr lang="zh-CN" altLang="en-US" dirty="0"/>
              <a:t>例如，如果存储器的映射关系，或者内存保护区的设置可以在运行时更改，（通过写</a:t>
            </a:r>
            <a:r>
              <a:rPr lang="en-US" altLang="zh-CN" dirty="0"/>
              <a:t>MMU/MPU </a:t>
            </a:r>
            <a:r>
              <a:rPr lang="zh-CN" altLang="en-US" dirty="0"/>
              <a:t>的寄存器），就必须在更改之后立即补上一条</a:t>
            </a:r>
            <a:r>
              <a:rPr lang="en-US" altLang="zh-CN" dirty="0"/>
              <a:t>DSB </a:t>
            </a:r>
            <a:r>
              <a:rPr lang="zh-CN" altLang="en-US" dirty="0"/>
              <a:t>指令（数据同步指令）。因为对</a:t>
            </a:r>
            <a:r>
              <a:rPr lang="en-US" altLang="zh-CN" dirty="0"/>
              <a:t>MMU/MPU </a:t>
            </a:r>
            <a:r>
              <a:rPr lang="zh-CN" altLang="en-US" dirty="0"/>
              <a:t>的写操作很可能会被放到一个写缓冲中。</a:t>
            </a:r>
            <a:endParaRPr lang="en-US" altLang="zh-CN" dirty="0"/>
          </a:p>
          <a:p>
            <a:r>
              <a:rPr lang="zh-CN" altLang="en-US" dirty="0"/>
              <a:t>写缓冲是为了提高存储器的总体访问效率而设的，但它也有副作用，其中之一，就是会导致写内存的指令被延迟几个周期执行，因此对存储器的设置不能即刻生效，这会导致紧临着的下一条指令仍然使用旧的存储器设置</a:t>
            </a:r>
            <a:r>
              <a:rPr lang="en-US" altLang="zh-CN" dirty="0"/>
              <a:t>——</a:t>
            </a:r>
            <a:r>
              <a:rPr lang="zh-CN" altLang="en-US" dirty="0"/>
              <a:t>但程序员的本意显然是使用新的存储器设置。这种紊乱危象是后患无穷的，常会破坏未知地址的数据，有时也会产生非法地址访问</a:t>
            </a:r>
            <a:r>
              <a:rPr lang="en-US" altLang="zh-CN" dirty="0"/>
              <a:t>fault</a:t>
            </a:r>
            <a:r>
              <a:rPr lang="zh-CN" altLang="en-US" dirty="0"/>
              <a:t>。</a:t>
            </a:r>
            <a:endParaRPr lang="en-US" altLang="zh-CN" dirty="0"/>
          </a:p>
          <a:p>
            <a:r>
              <a:rPr lang="en-US" altLang="zh-CN" dirty="0"/>
              <a:t>CM3 </a:t>
            </a:r>
            <a:r>
              <a:rPr lang="zh-CN" altLang="en-US" dirty="0"/>
              <a:t>提供隔离指令族，就是要消灭这些紊乱危象。</a:t>
            </a:r>
          </a:p>
        </p:txBody>
      </p:sp>
    </p:spTree>
    <p:extLst>
      <p:ext uri="{BB962C8B-B14F-4D97-AF65-F5344CB8AC3E}">
        <p14:creationId xmlns:p14="http://schemas.microsoft.com/office/powerpoint/2010/main" val="1993523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4A8FFEA1-1B69-4F42-B552-0CCF725968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AA3C9226-5EC8-460B-82D7-72AA994DF9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2A90A9D-33DF-408E-BF4C-F82588935C9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6BB9730C-14BA-4087-9AF5-4019567721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C8AB72-CC2C-4452-A54B-A3EB92AD2D2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8F3622B-3E4C-4435-A51C-9D6FD1C2A2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图片 3">
            <a:extLst>
              <a:ext uri="{FF2B5EF4-FFF2-40B4-BE49-F238E27FC236}">
                <a16:creationId xmlns:a16="http://schemas.microsoft.com/office/drawing/2014/main" id="{72BC777B-1D8A-4704-AFFE-ED33C90D9C8A}"/>
              </a:ext>
            </a:extLst>
          </p:cNvPr>
          <p:cNvPicPr>
            <a:picLocks noGrp="1" noChangeAspect="1"/>
          </p:cNvPicPr>
          <p:nvPr>
            <p:ph idx="1"/>
          </p:nvPr>
        </p:nvPicPr>
        <p:blipFill>
          <a:blip r:embed="rId3"/>
          <a:stretch>
            <a:fillRect/>
          </a:stretch>
        </p:blipFill>
        <p:spPr>
          <a:xfrm>
            <a:off x="475499" y="1131577"/>
            <a:ext cx="8193826" cy="2642507"/>
          </a:xfrm>
          <a:prstGeom prst="rect">
            <a:avLst/>
          </a:prstGeom>
        </p:spPr>
      </p:pic>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a:xfrm>
            <a:off x="798897" y="5120640"/>
            <a:ext cx="7543800" cy="822960"/>
          </a:xfrm>
        </p:spPr>
        <p:txBody>
          <a:bodyPr vert="horz" lIns="91440" tIns="45720" rIns="91440" bIns="45720" rtlCol="0" anchor="b">
            <a:normAutofit/>
          </a:bodyPr>
          <a:lstStyle/>
          <a:p>
            <a:r>
              <a:rPr lang="en-US" altLang="zh-CN" sz="3100">
                <a:solidFill>
                  <a:srgbClr val="FFFFFF"/>
                </a:solidFill>
                <a:latin typeface="+mj-lt"/>
                <a:ea typeface="+mj-ea"/>
              </a:rPr>
              <a:t>CM3</a:t>
            </a:r>
            <a:r>
              <a:rPr lang="zh-CN" altLang="en-US" sz="3100">
                <a:solidFill>
                  <a:srgbClr val="FFFFFF"/>
                </a:solidFill>
                <a:latin typeface="+mj-lt"/>
                <a:ea typeface="+mj-ea"/>
              </a:rPr>
              <a:t>指令集</a:t>
            </a:r>
          </a:p>
        </p:txBody>
      </p:sp>
    </p:spTree>
    <p:extLst>
      <p:ext uri="{BB962C8B-B14F-4D97-AF65-F5344CB8AC3E}">
        <p14:creationId xmlns:p14="http://schemas.microsoft.com/office/powerpoint/2010/main" val="4140423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MOV R0, #SOFTWARE_INTERRUPT_NUMBER</a:t>
            </a:r>
          </a:p>
          <a:p>
            <a:r>
              <a:rPr lang="en-US" altLang="zh-CN" dirty="0"/>
              <a:t>LDR R1,=0xE000EF00 ; </a:t>
            </a:r>
            <a:r>
              <a:rPr lang="zh-CN" altLang="en-US" dirty="0"/>
              <a:t>加载</a:t>
            </a:r>
            <a:r>
              <a:rPr lang="en-US" altLang="zh-CN" dirty="0"/>
              <a:t>NVIC</a:t>
            </a:r>
            <a:r>
              <a:rPr lang="zh-CN" altLang="en-US" dirty="0"/>
              <a:t>软件触发中断寄存器的地址</a:t>
            </a:r>
          </a:p>
          <a:p>
            <a:r>
              <a:rPr lang="en-US" altLang="zh-CN" dirty="0"/>
              <a:t>STR R0, [R1] ; </a:t>
            </a:r>
            <a:r>
              <a:rPr lang="zh-CN" altLang="en-US" dirty="0"/>
              <a:t>触发软件中断</a:t>
            </a:r>
          </a:p>
          <a:p>
            <a:r>
              <a:rPr lang="en-US" altLang="zh-CN" dirty="0"/>
              <a:t>DSB ; </a:t>
            </a:r>
            <a:r>
              <a:rPr lang="zh-CN" altLang="en-US" dirty="0"/>
              <a:t>执行数据同步隔离指令</a:t>
            </a:r>
            <a:r>
              <a:rPr lang="en-US" altLang="zh-CN" dirty="0"/>
              <a:t>,</a:t>
            </a:r>
            <a:r>
              <a:rPr lang="zh-CN" altLang="en-US" dirty="0"/>
              <a:t>如果后续指令需要根据中断服务的结果来决定如何工作（如条件跳转），却不加该指令，则后续指令可能会失能</a:t>
            </a:r>
          </a:p>
        </p:txBody>
      </p:sp>
    </p:spTree>
    <p:extLst>
      <p:ext uri="{BB962C8B-B14F-4D97-AF65-F5344CB8AC3E}">
        <p14:creationId xmlns:p14="http://schemas.microsoft.com/office/powerpoint/2010/main" val="26804979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AAFEF-6146-4C40-8125-3A3B598D6673}"/>
              </a:ext>
            </a:extLst>
          </p:cNvPr>
          <p:cNvSpPr>
            <a:spLocks noGrp="1"/>
          </p:cNvSpPr>
          <p:nvPr>
            <p:ph type="title"/>
          </p:nvPr>
        </p:nvSpPr>
        <p:spPr/>
        <p:txBody>
          <a:bodyPr/>
          <a:lstStyle/>
          <a:p>
            <a:r>
              <a:rPr lang="en-US" altLang="zh-CN" dirty="0"/>
              <a:t>CM3</a:t>
            </a:r>
            <a:r>
              <a:rPr lang="zh-CN" altLang="en-US" dirty="0"/>
              <a:t>指令集：饱和运算</a:t>
            </a:r>
          </a:p>
        </p:txBody>
      </p:sp>
      <p:sp>
        <p:nvSpPr>
          <p:cNvPr id="3" name="内容占位符 2">
            <a:extLst>
              <a:ext uri="{FF2B5EF4-FFF2-40B4-BE49-F238E27FC236}">
                <a16:creationId xmlns:a16="http://schemas.microsoft.com/office/drawing/2014/main" id="{A681C9B7-0582-4575-ADAC-EC028907D0A0}"/>
              </a:ext>
            </a:extLst>
          </p:cNvPr>
          <p:cNvSpPr>
            <a:spLocks noGrp="1"/>
          </p:cNvSpPr>
          <p:nvPr>
            <p:ph idx="1"/>
          </p:nvPr>
        </p:nvSpPr>
        <p:spPr/>
        <p:txBody>
          <a:bodyPr>
            <a:normAutofit/>
          </a:bodyPr>
          <a:lstStyle/>
          <a:p>
            <a:r>
              <a:rPr lang="en-US" altLang="zh-CN" dirty="0"/>
              <a:t>CM3 </a:t>
            </a:r>
            <a:r>
              <a:rPr lang="zh-CN" altLang="en-US" dirty="0"/>
              <a:t>中的饱和运算指令分为两种：</a:t>
            </a:r>
            <a:endParaRPr lang="en-US" altLang="zh-CN" dirty="0"/>
          </a:p>
          <a:p>
            <a:pPr lvl="1"/>
            <a:r>
              <a:rPr lang="zh-CN" altLang="en-US" dirty="0"/>
              <a:t>一种是“没有直流分量”的饱和</a:t>
            </a:r>
            <a:r>
              <a:rPr lang="en-US" altLang="zh-CN" dirty="0"/>
              <a:t>——</a:t>
            </a:r>
            <a:r>
              <a:rPr lang="zh-CN" altLang="en-US" dirty="0"/>
              <a:t>带符号饱和运算；</a:t>
            </a:r>
            <a:endParaRPr lang="en-US" altLang="zh-CN" dirty="0"/>
          </a:p>
          <a:p>
            <a:pPr lvl="1"/>
            <a:r>
              <a:rPr lang="zh-CN" altLang="en-US" dirty="0"/>
              <a:t>另一种无符号饱和运算则类似于“削顶失真＋单向导通”。</a:t>
            </a:r>
          </a:p>
          <a:p>
            <a:r>
              <a:rPr lang="zh-CN" altLang="en-US" dirty="0"/>
              <a:t>饱和运算多用于信号处理。比如，信号放大。当信号被放大后，有可能使它的幅值超出允许输出的范围。</a:t>
            </a:r>
          </a:p>
        </p:txBody>
      </p:sp>
    </p:spTree>
    <p:extLst>
      <p:ext uri="{BB962C8B-B14F-4D97-AF65-F5344CB8AC3E}">
        <p14:creationId xmlns:p14="http://schemas.microsoft.com/office/powerpoint/2010/main" val="2356588578"/>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14719</TotalTime>
  <Words>18469</Words>
  <Application>Microsoft Office PowerPoint</Application>
  <PresentationFormat>全屏显示(4:3)</PresentationFormat>
  <Paragraphs>1102</Paragraphs>
  <Slides>199</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199</vt:i4>
      </vt:variant>
    </vt:vector>
  </HeadingPairs>
  <TitlesOfParts>
    <vt:vector size="210" baseType="lpstr">
      <vt:lpstr>黑体</vt:lpstr>
      <vt:lpstr>楷体</vt:lpstr>
      <vt:lpstr>宋体</vt:lpstr>
      <vt:lpstr>微软雅黑</vt:lpstr>
      <vt:lpstr>幼圆</vt:lpstr>
      <vt:lpstr>Arial</vt:lpstr>
      <vt:lpstr>Calibri</vt:lpstr>
      <vt:lpstr>Calibri Light</vt:lpstr>
      <vt:lpstr>Courier New</vt:lpstr>
      <vt:lpstr>Tahoma</vt:lpstr>
      <vt:lpstr>回顾</vt:lpstr>
      <vt:lpstr>基于Cortex-M3的 SLE97 M9900</vt:lpstr>
      <vt:lpstr>ARM</vt:lpstr>
      <vt:lpstr>Cortex-M</vt:lpstr>
      <vt:lpstr>ARM</vt:lpstr>
      <vt:lpstr>Cortex M0</vt:lpstr>
      <vt:lpstr>Cortex M3</vt:lpstr>
      <vt:lpstr>Cortex M3</vt:lpstr>
      <vt:lpstr>Cortex M4</vt:lpstr>
      <vt:lpstr>Cortex M4</vt:lpstr>
      <vt:lpstr>ARM</vt:lpstr>
      <vt:lpstr>ARM</vt:lpstr>
      <vt:lpstr>ARM</vt:lpstr>
      <vt:lpstr>ARM</vt:lpstr>
      <vt:lpstr>ARM</vt:lpstr>
      <vt:lpstr>Cortex M3</vt:lpstr>
      <vt:lpstr>Cortex M3</vt:lpstr>
      <vt:lpstr>Arm调试系统</vt:lpstr>
      <vt:lpstr>Cortex M3</vt:lpstr>
      <vt:lpstr>Cortex M3</vt:lpstr>
      <vt:lpstr>Cortex M3</vt:lpstr>
      <vt:lpstr>Cortex M3</vt:lpstr>
      <vt:lpstr>Cortex M3</vt:lpstr>
      <vt:lpstr>CM3异常向量表</vt:lpstr>
      <vt:lpstr>Cortex M3异常向量表</vt:lpstr>
      <vt:lpstr>Cortex M3异常向量表</vt:lpstr>
      <vt:lpstr>Cortex M3中断优先级</vt:lpstr>
      <vt:lpstr>Cortex M3中断优先级</vt:lpstr>
      <vt:lpstr>Cortex M3中断优先级</vt:lpstr>
      <vt:lpstr>Cortex M3复位</vt:lpstr>
      <vt:lpstr>Cortex M3</vt:lpstr>
      <vt:lpstr>Cortex M3</vt:lpstr>
      <vt:lpstr>Cortex M3</vt:lpstr>
      <vt:lpstr>Cortex M3</vt:lpstr>
      <vt:lpstr>Cortex M3</vt:lpstr>
      <vt:lpstr>Cortex M3</vt:lpstr>
      <vt:lpstr>Cortex M3</vt:lpstr>
      <vt:lpstr>Cortex M3</vt:lpstr>
      <vt:lpstr>Cortex M3</vt:lpstr>
      <vt:lpstr>ARMv7</vt:lpstr>
      <vt:lpstr>Cortex M3</vt:lpstr>
      <vt:lpstr>Cortex M3</vt:lpstr>
      <vt:lpstr>Cortex M3</vt:lpstr>
      <vt:lpstr>Cortex M3</vt:lpstr>
      <vt:lpstr>Cortex M3</vt:lpstr>
      <vt:lpstr>Cortex M3</vt:lpstr>
      <vt:lpstr>Cortex M3</vt:lpstr>
      <vt:lpstr>Cortex M3</vt:lpstr>
      <vt:lpstr>Cortex M3</vt:lpstr>
      <vt:lpstr>ARMv7</vt:lpstr>
      <vt:lpstr>Cortex M3指令与汇编</vt:lpstr>
      <vt:lpstr>Cortex M3</vt:lpstr>
      <vt:lpstr>Cortex M3</vt:lpstr>
      <vt:lpstr>Cortex M3</vt:lpstr>
      <vt:lpstr>Cortex M3</vt:lpstr>
      <vt:lpstr>CM3指令集</vt:lpstr>
      <vt:lpstr>CM3指令集</vt:lpstr>
      <vt:lpstr>CM3指令集</vt:lpstr>
      <vt:lpstr>CM3指令集</vt:lpstr>
      <vt:lpstr>CM3指令集</vt:lpstr>
      <vt:lpstr>CM3指令集</vt:lpstr>
      <vt:lpstr>CM3指令集</vt:lpstr>
      <vt:lpstr>CM3指令集</vt:lpstr>
      <vt:lpstr>CM3指令集</vt:lpstr>
      <vt:lpstr>CM3不支持的协处理器相关指令</vt:lpstr>
      <vt:lpstr>CM3指令集</vt:lpstr>
      <vt:lpstr>CM3指令集</vt:lpstr>
      <vt:lpstr>CM3指令集：数据传送</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CM3指令集：数据处理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vt:lpstr>
      <vt:lpstr>CM3指令集：调用与跳转</vt:lpstr>
      <vt:lpstr>CM3指令集</vt:lpstr>
      <vt:lpstr>CM3指令集</vt:lpstr>
      <vt:lpstr>CM3指令集</vt:lpstr>
      <vt:lpstr>CM3指令集</vt:lpstr>
      <vt:lpstr>CM3指令集： 指令隔离和存储器隔离</vt:lpstr>
      <vt:lpstr>CM3指令集</vt:lpstr>
      <vt:lpstr>CM3指令集</vt:lpstr>
      <vt:lpstr>CM3指令集：饱和运算</vt:lpstr>
      <vt:lpstr>CM3指令集</vt:lpstr>
      <vt:lpstr>CM3指令集</vt:lpstr>
      <vt:lpstr>CM3指令集</vt:lpstr>
      <vt:lpstr>CM3指令集</vt:lpstr>
      <vt:lpstr>CM3指令集</vt:lpstr>
      <vt:lpstr>CM3指令集：SFR访问</vt:lpstr>
      <vt:lpstr>CM3指令集</vt:lpstr>
      <vt:lpstr>CM3指令集</vt:lpstr>
      <vt:lpstr>CM3指令集</vt:lpstr>
      <vt:lpstr>CM3指令集</vt:lpstr>
      <vt:lpstr>CM3指令集</vt:lpstr>
      <vt:lpstr>CM3指令集</vt:lpstr>
      <vt:lpstr>CM3指令集</vt:lpstr>
      <vt:lpstr>CM3指令集</vt:lpstr>
      <vt:lpstr>ARMv7</vt:lpstr>
      <vt:lpstr>CM3指令集</vt:lpstr>
      <vt:lpstr>CM3指令集</vt:lpstr>
      <vt:lpstr>CM3指令集</vt:lpstr>
      <vt:lpstr>CM3指令集</vt:lpstr>
      <vt:lpstr>ARMv7 指令</vt:lpstr>
      <vt:lpstr>ARM协处理器指令</vt:lpstr>
      <vt:lpstr>ARMv7</vt:lpstr>
      <vt:lpstr>ARMv7 指令</vt:lpstr>
      <vt:lpstr>CM3指令集</vt:lpstr>
      <vt:lpstr>CM3指令集</vt:lpstr>
      <vt:lpstr>CM3指令集</vt:lpstr>
      <vt:lpstr>CM3指令集</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CM3存储器系统</vt:lpstr>
      <vt:lpstr>CM3存储器-信号量处理</vt:lpstr>
      <vt:lpstr>CM3存储器-信号量处理</vt:lpstr>
      <vt:lpstr>CM3存储器-信号量处理</vt:lpstr>
      <vt:lpstr>CM3存储器-信号量处理</vt:lpstr>
      <vt:lpstr>CM3存储器-信号量处理</vt:lpstr>
      <vt:lpstr>CM3存储器系统</vt:lpstr>
      <vt:lpstr>CM3系统控制</vt:lpstr>
      <vt:lpstr>CM3的复位</vt:lpstr>
      <vt:lpstr>CM3的复位</vt:lpstr>
      <vt:lpstr>CM3的系统控制</vt:lpstr>
      <vt:lpstr>CM3的系统控制</vt:lpstr>
      <vt:lpstr>CM3的系统控制</vt:lpstr>
      <vt:lpstr>CM3的系统控制</vt:lpstr>
      <vt:lpstr>CM3的系统控制</vt:lpstr>
      <vt:lpstr>CM3流水线</vt:lpstr>
      <vt:lpstr>CM3详细框图</vt:lpstr>
      <vt:lpstr>CM3详细框图</vt:lpstr>
      <vt:lpstr>CM3总线</vt:lpstr>
      <vt:lpstr>CM3总线</vt:lpstr>
      <vt:lpstr>CM3总线接口</vt:lpstr>
      <vt:lpstr>CM3总线接口</vt:lpstr>
      <vt:lpstr>CM3总线接口</vt:lpstr>
      <vt:lpstr>CM3异常</vt:lpstr>
      <vt:lpstr>CM3异常</vt:lpstr>
      <vt:lpstr>CM3异常</vt:lpstr>
      <vt:lpstr>CM3异常</vt:lpstr>
      <vt:lpstr>CM3异常</vt:lpstr>
      <vt:lpstr>CM3异常</vt:lpstr>
      <vt:lpstr>CM3异常</vt:lpstr>
      <vt:lpstr>CM3异常</vt:lpstr>
      <vt:lpstr>CM3异常</vt:lpstr>
      <vt:lpstr>CM3异常</vt:lpstr>
      <vt:lpstr>CM3异常</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CM3异常与中断</vt:lpstr>
      <vt:lpstr>CM3 异常与中断</vt:lpstr>
      <vt:lpstr>CM3调试与编程</vt:lpstr>
      <vt:lpstr>CM3调试</vt:lpstr>
      <vt:lpstr>CM3调试</vt:lpstr>
      <vt:lpstr>CM3调试</vt:lpstr>
      <vt:lpstr>CM3调试</vt:lpstr>
      <vt:lpstr>CM3调试</vt:lpstr>
      <vt:lpstr>CM3调试</vt:lpstr>
      <vt:lpstr>CM3调试</vt:lpstr>
      <vt:lpstr>Cortex编程</vt:lpstr>
      <vt:lpstr>Cortex编程</vt:lpstr>
      <vt:lpstr>Cortex编程</vt:lpstr>
      <vt:lpstr>CM3 编程</vt:lpstr>
      <vt:lpstr>Cortex编程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SLE97 m9900介绍</dc:title>
  <dc:creator>Zhaorui Du</dc:creator>
  <cp:lastModifiedBy>mc669</cp:lastModifiedBy>
  <cp:revision>495</cp:revision>
  <dcterms:created xsi:type="dcterms:W3CDTF">2017-09-13T06:48:46Z</dcterms:created>
  <dcterms:modified xsi:type="dcterms:W3CDTF">2021-03-04T15:13:32Z</dcterms:modified>
</cp:coreProperties>
</file>